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1983" r:id="rId2"/>
    <p:sldId id="2072" r:id="rId3"/>
    <p:sldId id="554" r:id="rId4"/>
    <p:sldId id="558" r:id="rId5"/>
    <p:sldId id="2076" r:id="rId6"/>
    <p:sldId id="627" r:id="rId7"/>
    <p:sldId id="630" r:id="rId8"/>
    <p:sldId id="564" r:id="rId9"/>
    <p:sldId id="565" r:id="rId10"/>
    <p:sldId id="566" r:id="rId11"/>
    <p:sldId id="632" r:id="rId12"/>
    <p:sldId id="631" r:id="rId13"/>
    <p:sldId id="2078" r:id="rId14"/>
    <p:sldId id="2079" r:id="rId15"/>
    <p:sldId id="334" r:id="rId16"/>
    <p:sldId id="335" r:id="rId17"/>
    <p:sldId id="336" r:id="rId18"/>
    <p:sldId id="337" r:id="rId19"/>
    <p:sldId id="338" r:id="rId20"/>
    <p:sldId id="357" r:id="rId21"/>
    <p:sldId id="358" r:id="rId22"/>
    <p:sldId id="359" r:id="rId23"/>
    <p:sldId id="364" r:id="rId24"/>
    <p:sldId id="2090" r:id="rId25"/>
    <p:sldId id="2091" r:id="rId26"/>
    <p:sldId id="2092" r:id="rId27"/>
    <p:sldId id="2089" r:id="rId28"/>
    <p:sldId id="2094" r:id="rId29"/>
    <p:sldId id="2096" r:id="rId30"/>
    <p:sldId id="2080" r:id="rId31"/>
    <p:sldId id="1904" r:id="rId32"/>
    <p:sldId id="1944" r:id="rId33"/>
    <p:sldId id="1945" r:id="rId34"/>
    <p:sldId id="1946" r:id="rId35"/>
    <p:sldId id="1947" r:id="rId36"/>
    <p:sldId id="1406" r:id="rId37"/>
    <p:sldId id="1407" r:id="rId38"/>
    <p:sldId id="1975" r:id="rId39"/>
    <p:sldId id="1963" r:id="rId40"/>
    <p:sldId id="1966" r:id="rId41"/>
    <p:sldId id="1965" r:id="rId42"/>
    <p:sldId id="1967" r:id="rId43"/>
    <p:sldId id="1415" r:id="rId44"/>
    <p:sldId id="1927" r:id="rId45"/>
    <p:sldId id="1928" r:id="rId46"/>
    <p:sldId id="1929" r:id="rId47"/>
    <p:sldId id="1930" r:id="rId48"/>
    <p:sldId id="1933" r:id="rId49"/>
    <p:sldId id="1935" r:id="rId50"/>
    <p:sldId id="1934" r:id="rId51"/>
    <p:sldId id="1936" r:id="rId52"/>
    <p:sldId id="1427" r:id="rId53"/>
    <p:sldId id="1433" r:id="rId54"/>
    <p:sldId id="1434" r:id="rId55"/>
    <p:sldId id="1978" r:id="rId56"/>
    <p:sldId id="1980" r:id="rId57"/>
    <p:sldId id="1981" r:id="rId58"/>
    <p:sldId id="1982" r:id="rId59"/>
    <p:sldId id="1977" r:id="rId60"/>
    <p:sldId id="2086" r:id="rId61"/>
    <p:sldId id="2087" r:id="rId62"/>
    <p:sldId id="2081" r:id="rId63"/>
    <p:sldId id="2083" r:id="rId64"/>
    <p:sldId id="2084" r:id="rId65"/>
    <p:sldId id="2097" r:id="rId66"/>
    <p:sldId id="2082" r:id="rId67"/>
    <p:sldId id="2085" r:id="rId68"/>
    <p:sldId id="2099" r:id="rId69"/>
    <p:sldId id="2077" r:id="rId70"/>
    <p:sldId id="2003" r:id="rId71"/>
  </p:sldIdLst>
  <p:sldSz cx="14630400" cy="8229600"/>
  <p:notesSz cx="6858000" cy="9144000"/>
  <p:defaultTextStyle>
    <a:defPPr>
      <a:defRPr lang="es-E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8F0ECD-EF4B-5C48-A5CF-99B307BEA962}">
          <p14:sldIdLst>
            <p14:sldId id="1983"/>
            <p14:sldId id="2072"/>
            <p14:sldId id="554"/>
            <p14:sldId id="558"/>
            <p14:sldId id="2076"/>
            <p14:sldId id="627"/>
            <p14:sldId id="630"/>
            <p14:sldId id="564"/>
            <p14:sldId id="565"/>
            <p14:sldId id="566"/>
            <p14:sldId id="632"/>
            <p14:sldId id="631"/>
            <p14:sldId id="2078"/>
            <p14:sldId id="2079"/>
            <p14:sldId id="334"/>
            <p14:sldId id="335"/>
            <p14:sldId id="336"/>
            <p14:sldId id="337"/>
            <p14:sldId id="338"/>
            <p14:sldId id="357"/>
            <p14:sldId id="358"/>
            <p14:sldId id="359"/>
            <p14:sldId id="364"/>
            <p14:sldId id="2090"/>
            <p14:sldId id="2091"/>
            <p14:sldId id="2092"/>
            <p14:sldId id="2089"/>
            <p14:sldId id="2094"/>
            <p14:sldId id="2096"/>
            <p14:sldId id="2080"/>
            <p14:sldId id="1904"/>
            <p14:sldId id="1944"/>
            <p14:sldId id="1945"/>
            <p14:sldId id="1946"/>
            <p14:sldId id="1947"/>
            <p14:sldId id="1406"/>
            <p14:sldId id="1407"/>
            <p14:sldId id="1975"/>
            <p14:sldId id="1963"/>
            <p14:sldId id="1966"/>
            <p14:sldId id="1965"/>
            <p14:sldId id="1967"/>
            <p14:sldId id="1415"/>
            <p14:sldId id="1927"/>
            <p14:sldId id="1928"/>
            <p14:sldId id="1929"/>
            <p14:sldId id="1930"/>
            <p14:sldId id="1933"/>
            <p14:sldId id="1935"/>
            <p14:sldId id="1934"/>
            <p14:sldId id="1936"/>
            <p14:sldId id="1427"/>
            <p14:sldId id="1433"/>
            <p14:sldId id="1434"/>
            <p14:sldId id="1978"/>
            <p14:sldId id="1980"/>
            <p14:sldId id="1981"/>
            <p14:sldId id="1982"/>
            <p14:sldId id="1977"/>
            <p14:sldId id="2086"/>
            <p14:sldId id="2087"/>
            <p14:sldId id="2081"/>
            <p14:sldId id="2083"/>
            <p14:sldId id="2084"/>
            <p14:sldId id="2097"/>
            <p14:sldId id="2082"/>
            <p14:sldId id="2085"/>
            <p14:sldId id="2099"/>
            <p14:sldId id="2077"/>
            <p14:sldId id="20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92">
          <p15:clr>
            <a:srgbClr val="A4A3A4"/>
          </p15:clr>
        </p15:guide>
        <p15:guide id="4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yanz" initials="MOU" lastIdx="1" clrIdx="0">
    <p:extLst>
      <p:ext uri="{19B8F6BF-5375-455C-9EA6-DF929625EA0E}">
        <p15:presenceInfo xmlns:p15="http://schemas.microsoft.com/office/powerpoint/2012/main" userId="junyanz" providerId="None"/>
      </p:ext>
    </p:extLst>
  </p:cmAuthor>
  <p:cmAuthor id="2" name="Happy" initials="H" lastIdx="18" clrIdx="1">
    <p:extLst>
      <p:ext uri="{19B8F6BF-5375-455C-9EA6-DF929625EA0E}">
        <p15:presenceInfo xmlns:p15="http://schemas.microsoft.com/office/powerpoint/2012/main" userId="S::mn8093@office365home.vip::12e2b9e3-3b94-4167-981f-6f0e7f0e8ce4" providerId="AD"/>
      </p:ext>
    </p:extLst>
  </p:cmAuthor>
  <p:cmAuthor id="3" name="Jun-Yan Zhu" initials="JYZ" lastIdx="1" clrIdx="2">
    <p:extLst>
      <p:ext uri="{19B8F6BF-5375-455C-9EA6-DF929625EA0E}">
        <p15:presenceInfo xmlns:p15="http://schemas.microsoft.com/office/powerpoint/2012/main" userId="S::junyanz@andrew.cmu.edu::0ab57608-0d75-4d97-8845-e17ba88794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F1F1F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2" autoAdjust="0"/>
    <p:restoredTop sz="82280" autoAdjust="0"/>
  </p:normalViewPr>
  <p:slideViewPr>
    <p:cSldViewPr>
      <p:cViewPr varScale="1">
        <p:scale>
          <a:sx n="76" d="100"/>
          <a:sy n="76" d="100"/>
        </p:scale>
        <p:origin x="1856" y="192"/>
      </p:cViewPr>
      <p:guideLst>
        <p:guide orient="horz" pos="1620"/>
        <p:guide pos="2880"/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64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4-09T11:46:29.124" idx="1">
    <p:pos x="8119" y="4293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2T01:43:02.006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D750C-FA67-49B5-91AC-D57DF3776E99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7EA6F-131B-4C94-A96A-6B4A185B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03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EF0CC-3B63-44DF-AB92-2EEECBE7991A}" type="datetimeFigureOut">
              <a:rPr lang="es-ES" smtClean="0"/>
              <a:t>9/4/21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FEA5E-F7F5-4500-A602-A04F11FD5847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745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0187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6303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310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7522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842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780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6853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0243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3348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generator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theta.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course,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much,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overfitting,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structure.</a:t>
            </a:r>
            <a:r>
              <a:rPr lang="zh-CN" altLang="en-US" dirty="0"/>
              <a:t> </a:t>
            </a:r>
            <a:r>
              <a:rPr lang="en-US" altLang="zh-CN" dirty="0"/>
              <a:t>[C}</a:t>
            </a:r>
            <a:r>
              <a:rPr lang="zh-CN" altLang="en-US" dirty="0"/>
              <a:t> </a:t>
            </a:r>
            <a:r>
              <a:rPr lang="en-US" altLang="zh-CN" dirty="0"/>
              <a:t>Therefore,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sz="2000" dirty="0" err="1"/>
              <a:t>regularizer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enforces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stays</a:t>
            </a:r>
            <a:r>
              <a:rPr lang="zh-CN" altLang="en-US" dirty="0"/>
              <a:t> </a:t>
            </a:r>
            <a:r>
              <a:rPr lang="en-US" altLang="zh-CN" dirty="0"/>
              <a:t>close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2651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163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4748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2407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3983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3120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311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7486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5533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1665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3299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2809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can first </a:t>
            </a:r>
            <a:r>
              <a:rPr lang="en-US" sz="19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image,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4602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3124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5526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564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0721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2061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0683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6937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1878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7351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0014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498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920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769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7379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635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27650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u="sng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11855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7412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1116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56653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quantitative evaluation, which </a:t>
            </a:r>
            <a:r>
              <a:rPr lang="en-US" sz="19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says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sz="1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sez</a:t>
            </a:r>
            <a:r>
              <a:rPr lang="en-US" altLang="zh-CN" sz="1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you can turn a </a:t>
            </a:r>
            <a:r>
              <a:rPr lang="en-US" sz="19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a door, or add a </a:t>
            </a:r>
            <a:r>
              <a:rPr lang="en-US" sz="19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buildings, but models </a:t>
            </a:r>
            <a:r>
              <a:rPr lang="en-US" sz="19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refuse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add doors </a:t>
            </a:r>
            <a:r>
              <a:rPr lang="en-US" altLang="zh-CN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tree</a:t>
            </a:r>
            <a:r>
              <a:rPr lang="en-US" altLang="zh-CN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sky</a:t>
            </a:r>
            <a:r>
              <a:rPr lang="en-US" altLang="zh-CN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zh-CN" alt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that?</a:t>
            </a:r>
            <a:r>
              <a:rPr lang="zh-CN" alt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|||</a:t>
            </a:r>
            <a:r>
              <a:rPr lang="zh-CN" alt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because this will break </a:t>
            </a:r>
            <a:r>
              <a:rPr lang="en-US" sz="19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realism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make things look </a:t>
            </a:r>
            <a:r>
              <a:rPr lang="en-US" sz="19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unrealistic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altLang="zh-CN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has </a:t>
            </a:r>
            <a:r>
              <a:rPr lang="en-US" sz="19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captured</a:t>
            </a:r>
            <a:r>
              <a:rPr lang="en-US" sz="1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that.  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82629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523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27609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34592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4390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7168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46441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07759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1996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6834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01287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45954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4978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01194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76228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640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L2 + raw pixel colors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L2 +  AlexNet </a:t>
                </a:r>
                <a:r>
                  <a:rPr lang="en-US" altLang="zh-CN" i="0" dirty="0" smtClean="0">
                    <a:latin typeface="Cambria Math" panose="02040503050406030204" pitchFamily="18" charset="0"/>
                  </a:rPr>
                  <a:t>𝑐𝑜𝑛𝑣</a:t>
                </a:r>
                <a:r>
                  <a:rPr lang="en-US" altLang="zh-CN" b="0" i="0" dirty="0" smtClean="0">
                    <a:latin typeface="Cambria Math" panose="02040503050406030204" pitchFamily="18" charset="0"/>
                  </a:rPr>
                  <a:t>4</a:t>
                </a:r>
                <a:r>
                  <a:rPr lang="en-US" altLang="zh-CN" i="0" dirty="0" smtClean="0">
                    <a:latin typeface="Cambria Math" panose="02040503050406030204" pitchFamily="18" charset="0"/>
                  </a:rPr>
                  <a:t> </a:t>
                </a:r>
                <a:endParaRPr lang="en-US" altLang="zh-CN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0581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7271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29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314325" y="214313"/>
            <a:ext cx="14101763" cy="1189434"/>
          </a:xfrm>
          <a:prstGeom prst="rect">
            <a:avLst/>
          </a:prstGeom>
          <a:effectLst/>
        </p:spPr>
        <p:txBody>
          <a:bodyPr lIns="35717" tIns="35717" rIns="35717" bIns="35717"/>
          <a:lstStyle>
            <a:lvl1pPr algn="ctr" defTabSz="492901">
              <a:lnSpc>
                <a:spcPct val="100000"/>
              </a:lnSpc>
              <a:buClr>
                <a:srgbClr val="000000"/>
              </a:buClr>
              <a:defRPr sz="7080" b="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idx="1"/>
          </p:nvPr>
        </p:nvSpPr>
        <p:spPr>
          <a:xfrm>
            <a:off x="1428751" y="1510903"/>
            <a:ext cx="11772901" cy="5636419"/>
          </a:xfrm>
          <a:prstGeom prst="rect">
            <a:avLst/>
          </a:prstGeom>
        </p:spPr>
        <p:txBody>
          <a:bodyPr lIns="35717" tIns="35717" rIns="35717" bIns="35717" anchor="ctr"/>
          <a:lstStyle>
            <a:lvl1pPr marL="0" indent="0" defTabSz="492901">
              <a:spcBef>
                <a:spcPts val="1097"/>
              </a:spcBef>
              <a:buClr>
                <a:srgbClr val="000000"/>
              </a:buClr>
              <a:buSzTx/>
              <a:buNone/>
              <a:defRPr sz="3480" b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defTabSz="492901">
              <a:spcBef>
                <a:spcPts val="1097"/>
              </a:spcBef>
              <a:buClr>
                <a:srgbClr val="000000"/>
              </a:buClr>
              <a:buSzTx/>
              <a:buNone/>
              <a:defRPr sz="3480" b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194213" indent="0" defTabSz="492901">
              <a:spcBef>
                <a:spcPts val="1097"/>
              </a:spcBef>
              <a:buClr>
                <a:srgbClr val="000000"/>
              </a:buClr>
              <a:buSzPct val="100000"/>
              <a:buChar char="–"/>
              <a:defRPr sz="3480" b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389766" indent="0" defTabSz="492901">
              <a:spcBef>
                <a:spcPts val="1097"/>
              </a:spcBef>
              <a:buClr>
                <a:srgbClr val="000000"/>
              </a:buClr>
              <a:buChar char="•"/>
              <a:defRPr sz="3480" b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530405" indent="0" defTabSz="492901">
              <a:spcBef>
                <a:spcPts val="1097"/>
              </a:spcBef>
              <a:buClr>
                <a:srgbClr val="000000"/>
              </a:buClr>
              <a:buChar char="–"/>
              <a:defRPr sz="3480" b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0"/>
          </p:nvPr>
        </p:nvSpPr>
        <p:spPr>
          <a:xfrm>
            <a:off x="7114541" y="7865746"/>
            <a:ext cx="386080" cy="310514"/>
          </a:xfrm>
          <a:ln w="12700">
            <a:miter lim="400000"/>
          </a:ln>
        </p:spPr>
        <p:txBody>
          <a:bodyPr lIns="35717" tIns="35717" rIns="35717" bIns="35717" anchor="t">
            <a:normAutofit/>
          </a:bodyPr>
          <a:lstStyle>
            <a:lvl1pPr algn="ctr" defTabSz="491490" hangingPunct="1">
              <a:defRPr sz="156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defRPr/>
            </a:pPr>
            <a:fld id="{7A97EFDC-3570-4471-8E1E-782C49D4CB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8519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31520" y="2609849"/>
            <a:ext cx="646430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7432042" y="2609849"/>
            <a:ext cx="646684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146304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5.png"/><Relationship Id="rId18" Type="http://schemas.openxmlformats.org/officeDocument/2006/relationships/image" Target="../media/image27.emf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2.png"/><Relationship Id="rId5" Type="http://schemas.openxmlformats.org/officeDocument/2006/relationships/image" Target="../media/image22.png"/><Relationship Id="rId15" Type="http://schemas.openxmlformats.org/officeDocument/2006/relationships/image" Target="../media/image29.emf"/><Relationship Id="rId10" Type="http://schemas.openxmlformats.org/officeDocument/2006/relationships/image" Target="../media/image25.png"/><Relationship Id="rId19" Type="http://schemas.openxmlformats.org/officeDocument/2006/relationships/image" Target="../media/image28.emf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40.t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ti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emf"/><Relationship Id="rId5" Type="http://schemas.openxmlformats.org/officeDocument/2006/relationships/image" Target="../media/image47.emf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30.png"/><Relationship Id="rId7" Type="http://schemas.openxmlformats.org/officeDocument/2006/relationships/image" Target="../media/image580.png"/><Relationship Id="rId12" Type="http://schemas.openxmlformats.org/officeDocument/2006/relationships/image" Target="../media/image620.png"/><Relationship Id="rId17" Type="http://schemas.openxmlformats.org/officeDocument/2006/relationships/image" Target="../media/image7.emf"/><Relationship Id="rId2" Type="http://schemas.openxmlformats.org/officeDocument/2006/relationships/image" Target="../media/image4.png"/><Relationship Id="rId16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610.png"/><Relationship Id="rId5" Type="http://schemas.openxmlformats.org/officeDocument/2006/relationships/image" Target="../media/image560.png"/><Relationship Id="rId15" Type="http://schemas.openxmlformats.org/officeDocument/2006/relationships/image" Target="../media/image640.png"/><Relationship Id="rId10" Type="http://schemas.openxmlformats.org/officeDocument/2006/relationships/image" Target="../media/image340.png"/><Relationship Id="rId4" Type="http://schemas.openxmlformats.org/officeDocument/2006/relationships/image" Target="../media/image550.png"/><Relationship Id="rId9" Type="http://schemas.openxmlformats.org/officeDocument/2006/relationships/image" Target="../media/image600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0.ti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emf"/><Relationship Id="rId5" Type="http://schemas.openxmlformats.org/officeDocument/2006/relationships/image" Target="../media/image42.png"/><Relationship Id="rId4" Type="http://schemas.openxmlformats.org/officeDocument/2006/relationships/image" Target="../media/image46.t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6.ti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tif"/><Relationship Id="rId5" Type="http://schemas.openxmlformats.org/officeDocument/2006/relationships/image" Target="../media/image45.png"/><Relationship Id="rId10" Type="http://schemas.openxmlformats.org/officeDocument/2006/relationships/image" Target="../media/image48.emf"/><Relationship Id="rId4" Type="http://schemas.openxmlformats.org/officeDocument/2006/relationships/image" Target="../media/image42.png"/><Relationship Id="rId9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6.ti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40.tif"/><Relationship Id="rId4" Type="http://schemas.openxmlformats.org/officeDocument/2006/relationships/image" Target="../media/image42.png"/><Relationship Id="rId9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tif"/><Relationship Id="rId5" Type="http://schemas.openxmlformats.org/officeDocument/2006/relationships/image" Target="../media/image47.emf"/><Relationship Id="rId4" Type="http://schemas.openxmlformats.org/officeDocument/2006/relationships/image" Target="../media/image46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10" Type="http://schemas.openxmlformats.org/officeDocument/2006/relationships/image" Target="../media/image71.emf"/><Relationship Id="rId4" Type="http://schemas.openxmlformats.org/officeDocument/2006/relationships/image" Target="../media/image65.emf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2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2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2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emf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37.png"/><Relationship Id="rId10" Type="http://schemas.microsoft.com/office/2007/relationships/hdphoto" Target="../media/hdphoto2.wdp"/><Relationship Id="rId4" Type="http://schemas.openxmlformats.org/officeDocument/2006/relationships/image" Target="../media/image78.png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tiff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tiff"/><Relationship Id="rId5" Type="http://schemas.openxmlformats.org/officeDocument/2006/relationships/image" Target="../media/image83.tiff"/><Relationship Id="rId4" Type="http://schemas.openxmlformats.org/officeDocument/2006/relationships/image" Target="../media/image82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jpe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openxmlformats.org/officeDocument/2006/relationships/image" Target="../media/image88.jp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73.png"/><Relationship Id="rId4" Type="http://schemas.openxmlformats.org/officeDocument/2006/relationships/image" Target="../media/image25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73.png"/><Relationship Id="rId4" Type="http://schemas.openxmlformats.org/officeDocument/2006/relationships/image" Target="../media/image25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73.png"/><Relationship Id="rId4" Type="http://schemas.openxmlformats.org/officeDocument/2006/relationships/image" Target="../media/image25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4.emf"/><Relationship Id="rId7" Type="http://schemas.openxmlformats.org/officeDocument/2006/relationships/image" Target="../media/image9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73.png"/><Relationship Id="rId4" Type="http://schemas.openxmlformats.org/officeDocument/2006/relationships/image" Target="../media/image25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eg"/><Relationship Id="rId18" Type="http://schemas.openxmlformats.org/officeDocument/2006/relationships/image" Target="../media/image116.png"/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12" Type="http://schemas.openxmlformats.org/officeDocument/2006/relationships/image" Target="../media/image110.jpe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jpeg"/><Relationship Id="rId5" Type="http://schemas.openxmlformats.org/officeDocument/2006/relationships/image" Target="../media/image103.jpe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jpg"/><Relationship Id="rId9" Type="http://schemas.openxmlformats.org/officeDocument/2006/relationships/image" Target="../media/image107.png"/><Relationship Id="rId14" Type="http://schemas.openxmlformats.org/officeDocument/2006/relationships/image" Target="../media/image11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bit.ly/ganpaint&#160;" TargetMode="External"/><Relationship Id="rId5" Type="http://schemas.openxmlformats.org/officeDocument/2006/relationships/image" Target="../media/image135.png"/><Relationship Id="rId4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6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hyperlink" Target="http://bit.ly/ganpaint" TargetMode="External"/><Relationship Id="rId5" Type="http://schemas.openxmlformats.org/officeDocument/2006/relationships/image" Target="../media/image137.png"/><Relationship Id="rId4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0.png"/><Relationship Id="rId5" Type="http://schemas.openxmlformats.org/officeDocument/2006/relationships/image" Target="../media/image139.png"/><Relationship Id="rId4" Type="http://schemas.openxmlformats.org/officeDocument/2006/relationships/image" Target="../media/image10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dTICDa_eAI?feature=oembed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54.emf"/><Relationship Id="rId4" Type="http://schemas.openxmlformats.org/officeDocument/2006/relationships/image" Target="../media/image153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-image-synthesis.github.io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.xml"/><Relationship Id="rId4" Type="http://schemas.openxmlformats.org/officeDocument/2006/relationships/image" Target="../media/image15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png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11" Type="http://schemas.openxmlformats.org/officeDocument/2006/relationships/image" Target="../media/image27.emf"/><Relationship Id="rId5" Type="http://schemas.openxmlformats.org/officeDocument/2006/relationships/image" Target="../media/image21.png"/><Relationship Id="rId10" Type="http://schemas.openxmlformats.org/officeDocument/2006/relationships/image" Target="../media/image26.emf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9.emf"/><Relationship Id="rId12" Type="http://schemas.openxmlformats.org/officeDocument/2006/relationships/image" Target="../media/image25.png"/><Relationship Id="rId1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emf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5" Type="http://schemas.openxmlformats.org/officeDocument/2006/relationships/image" Target="../media/image21.png"/><Relationship Id="rId15" Type="http://schemas.openxmlformats.org/officeDocument/2006/relationships/image" Target="../media/image33.emf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Relationship Id="rId1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0" y="6347048"/>
            <a:ext cx="14630400" cy="23042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>
            <a:lvl1pPr marL="489833" indent="-489833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4000" dirty="0">
                <a:latin typeface="+mj-lt"/>
                <a:ea typeface="+mj-ea"/>
                <a:cs typeface="+mj-cs"/>
              </a:rPr>
              <a:t>Jun-Yan Zhu</a:t>
            </a:r>
            <a:br>
              <a:rPr lang="en-US" sz="3200" dirty="0">
                <a:latin typeface="+mj-lt"/>
                <a:ea typeface="+mj-ea"/>
                <a:cs typeface="+mj-cs"/>
              </a:rPr>
            </a:br>
            <a:r>
              <a:rPr lang="en-US" altLang="zh-CN" sz="3200" dirty="0">
                <a:latin typeface="Calibri" charset="0"/>
                <a:cs typeface="Calibri" charset="0"/>
              </a:rPr>
              <a:t>16-726, Spring 2021 </a:t>
            </a:r>
            <a:endParaRPr lang="en-US" sz="3200" dirty="0">
              <a:latin typeface="Calibri" charset="0"/>
              <a:cs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57E94-1299-CC48-9A60-BA46EFD5C31D}"/>
              </a:ext>
            </a:extLst>
          </p:cNvPr>
          <p:cNvSpPr txBox="1"/>
          <p:nvPr/>
        </p:nvSpPr>
        <p:spPr>
          <a:xfrm>
            <a:off x="-566928" y="2011680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5B1D85-B036-1845-8795-CAC51CAC15ED}"/>
              </a:ext>
            </a:extLst>
          </p:cNvPr>
          <p:cNvSpPr txBox="1">
            <a:spLocks/>
          </p:cNvSpPr>
          <p:nvPr/>
        </p:nvSpPr>
        <p:spPr>
          <a:xfrm>
            <a:off x="0" y="4982480"/>
            <a:ext cx="14627133" cy="1796616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8800"/>
              </a:lnSpc>
            </a:pPr>
            <a:r>
              <a:rPr lang="en-US" altLang="zh-CN" sz="5800" dirty="0"/>
              <a:t>Image Editing with Optimization (part II)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45BD7-F433-A54C-A8F0-23DF68DB50F8}"/>
              </a:ext>
            </a:extLst>
          </p:cNvPr>
          <p:cNvSpPr/>
          <p:nvPr/>
        </p:nvSpPr>
        <p:spPr>
          <a:xfrm>
            <a:off x="7302734" y="1594520"/>
            <a:ext cx="444514" cy="41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asted-image.tiff">
            <a:extLst>
              <a:ext uri="{FF2B5EF4-FFF2-40B4-BE49-F238E27FC236}">
                <a16:creationId xmlns:a16="http://schemas.microsoft.com/office/drawing/2014/main" id="{C97F4C11-565E-6341-A71E-BE5D55907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49" y="1254723"/>
            <a:ext cx="3657600" cy="36576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7" name="pasted-image.tiff">
            <a:extLst>
              <a:ext uri="{FF2B5EF4-FFF2-40B4-BE49-F238E27FC236}">
                <a16:creationId xmlns:a16="http://schemas.microsoft.com/office/drawing/2014/main" id="{BD98CCEF-258D-8B42-BBC6-2D9033D3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683" y="1254723"/>
            <a:ext cx="3657600" cy="36576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" name="pasted-image.tiff">
            <a:extLst>
              <a:ext uri="{FF2B5EF4-FFF2-40B4-BE49-F238E27FC236}">
                <a16:creationId xmlns:a16="http://schemas.microsoft.com/office/drawing/2014/main" id="{76259B5B-C8C1-2B4F-BB47-1C5C5D97F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68" y="1254723"/>
            <a:ext cx="3633849" cy="36576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659BB9-1706-A84D-8990-CE40F37930A1}"/>
              </a:ext>
            </a:extLst>
          </p:cNvPr>
          <p:cNvSpPr txBox="1"/>
          <p:nvPr/>
        </p:nvSpPr>
        <p:spPr>
          <a:xfrm>
            <a:off x="10805250" y="7767935"/>
            <a:ext cx="3825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GANPaint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Bau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et al. 2019]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DF3F7-58B9-1745-8481-FEB70779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800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3331" y="2962672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895944" y="4229199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0.196</a:t>
            </a:r>
          </a:p>
        </p:txBody>
      </p:sp>
      <p:pic>
        <p:nvPicPr>
          <p:cNvPr id="6150" name="Picture 6" descr="http://people.eecs.berkeley.edu/~junyanz/projects/gvm/rec_lbfgs/outdoor4_64_iter23_conv4_alpha0.002/images/row0002_image00006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828" y="2962672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0184441" y="4229199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0.238</a:t>
            </a:r>
          </a:p>
        </p:txBody>
      </p:sp>
      <p:pic>
        <p:nvPicPr>
          <p:cNvPr id="68" name="Picture 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00325" y="2962672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2472938" y="4229199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0.332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04" y="262077"/>
            <a:ext cx="1316736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Projecting an Image into GAN Manifold</a:t>
            </a:r>
          </a:p>
        </p:txBody>
      </p:sp>
      <p:pic>
        <p:nvPicPr>
          <p:cNvPr id="20" name="Picture 1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0370" y="1418994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23331" y="4734739"/>
            <a:ext cx="1828800" cy="1800199"/>
            <a:chOff x="10335233" y="2098577"/>
            <a:chExt cx="1828800" cy="1800199"/>
          </a:xfrm>
        </p:grpSpPr>
        <p:pic>
          <p:nvPicPr>
            <p:cNvPr id="31" name="Picture 14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335233" y="2098577"/>
              <a:ext cx="1828800" cy="13716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10807846" y="3437111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0.218</a:t>
              </a:r>
            </a:p>
          </p:txBody>
        </p:sp>
      </p:grpSp>
      <p:pic>
        <p:nvPicPr>
          <p:cNvPr id="6146" name="Picture 2" descr="http://people.eecs.berkeley.edu/~junyanz/projects/gvm/rec_lbfgs/outdoor4_64_iter23_conv4_alpha0.002/images/row0000_image00006.png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867" y="1418994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711828" y="4734739"/>
            <a:ext cx="1828800" cy="1781296"/>
            <a:chOff x="10335233" y="4091313"/>
            <a:chExt cx="1828800" cy="1781296"/>
          </a:xfrm>
        </p:grpSpPr>
        <p:pic>
          <p:nvPicPr>
            <p:cNvPr id="6148" name="Picture 4" descr="http://people.eecs.berkeley.edu/~junyanz/projects/gvm/rec_lbfgs/outdoor4_64_iter23_conv4_alpha0.002/images/row0001_image00006.png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5233" y="4091313"/>
              <a:ext cx="1828800" cy="13716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10807846" y="5410944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0.242</a:t>
              </a:r>
            </a:p>
          </p:txBody>
        </p:sp>
      </p:grpSp>
      <p:pic>
        <p:nvPicPr>
          <p:cNvPr id="65" name="Picture 6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7364" y="1418994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2000325" y="4734739"/>
            <a:ext cx="1828800" cy="1786409"/>
            <a:chOff x="10335233" y="6102424"/>
            <a:chExt cx="1828800" cy="1786409"/>
          </a:xfrm>
        </p:grpSpPr>
        <p:pic>
          <p:nvPicPr>
            <p:cNvPr id="66" name="Picture 4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335233" y="6102424"/>
              <a:ext cx="1828800" cy="13716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10807846" y="7427168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0.336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52815" y="6520926"/>
            <a:ext cx="13073349" cy="1805508"/>
            <a:chOff x="752815" y="6485756"/>
            <a:chExt cx="13073349" cy="1805508"/>
          </a:xfrm>
        </p:grpSpPr>
        <p:grpSp>
          <p:nvGrpSpPr>
            <p:cNvPr id="27" name="Group 26"/>
            <p:cNvGrpSpPr/>
            <p:nvPr/>
          </p:nvGrpSpPr>
          <p:grpSpPr>
            <a:xfrm>
              <a:off x="7420370" y="6485756"/>
              <a:ext cx="1828800" cy="1805508"/>
              <a:chOff x="7420370" y="6485756"/>
              <a:chExt cx="1828800" cy="1805508"/>
            </a:xfrm>
          </p:grpSpPr>
          <p:pic>
            <p:nvPicPr>
              <p:cNvPr id="71" name="Picture 18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20370" y="6485756"/>
                <a:ext cx="1828800" cy="1371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7892983" y="7829599"/>
                <a:ext cx="8835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0.153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708867" y="6491064"/>
              <a:ext cx="1828800" cy="1781296"/>
              <a:chOff x="12327160" y="4091313"/>
              <a:chExt cx="1828800" cy="1781296"/>
            </a:xfrm>
          </p:grpSpPr>
          <p:pic>
            <p:nvPicPr>
              <p:cNvPr id="6152" name="Picture 8" descr="http://people.eecs.berkeley.edu/~junyanz/projects/gvm/rec_lbfgs/outdoor4_64_iter23_conv4_alpha0.002/images/row0003_image00006.png"/>
              <p:cNvPicPr>
                <a:picLocks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27160" y="4091313"/>
                <a:ext cx="1828800" cy="1371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12799773" y="5410944"/>
                <a:ext cx="8835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0.167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752815" y="6491064"/>
              <a:ext cx="5842305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00B05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Hybrid Method</a:t>
              </a:r>
            </a:p>
            <a:p>
              <a:pPr algn="ctr"/>
              <a:r>
                <a:rPr lang="en-US" sz="3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3400" dirty="0">
                  <a:solidFill>
                    <a:srgbClr val="0000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network</a:t>
              </a:r>
              <a:r>
                <a:rPr lang="en-US" sz="3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 as initialization</a:t>
              </a:r>
            </a:p>
            <a:p>
              <a:pPr algn="ctr"/>
              <a:r>
                <a:rPr lang="en-US" sz="3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for the </a:t>
              </a:r>
              <a:r>
                <a:rPr lang="en-US" sz="3400" dirty="0">
                  <a:solidFill>
                    <a:srgbClr val="FF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optimization</a:t>
              </a:r>
              <a:r>
                <a:rPr lang="en-US" sz="3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 problem</a:t>
              </a:r>
              <a:endParaRPr lang="en-US" sz="3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1997364" y="6491064"/>
              <a:ext cx="1828800" cy="1786409"/>
              <a:chOff x="12327160" y="6102424"/>
              <a:chExt cx="1828800" cy="1786409"/>
            </a:xfrm>
          </p:grpSpPr>
          <p:pic>
            <p:nvPicPr>
              <p:cNvPr id="76" name="Picture 10"/>
              <p:cNvPicPr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2327160" y="6102424"/>
                <a:ext cx="1828800" cy="1371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12799773" y="7427168"/>
                <a:ext cx="8835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0.268</a:t>
                </a:r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2806672" y="4068590"/>
            <a:ext cx="7247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7056784" y="2876633"/>
            <a:ext cx="73152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45869" y="4650057"/>
            <a:ext cx="73152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045869" y="6447656"/>
            <a:ext cx="73152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327B240-3694-0F44-9E9D-ECBDEC5985FB}"/>
              </a:ext>
            </a:extLst>
          </p:cNvPr>
          <p:cNvSpPr txBox="1"/>
          <p:nvPr/>
        </p:nvSpPr>
        <p:spPr>
          <a:xfrm>
            <a:off x="2301716" y="3078131"/>
            <a:ext cx="24653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Optimization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84D2C3B-3CCB-6E4B-A1BF-463590187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225" y="5294955"/>
            <a:ext cx="5648414" cy="68666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6DF85C5-F94B-714A-8417-77F8333A08E6}"/>
              </a:ext>
            </a:extLst>
          </p:cNvPr>
          <p:cNvSpPr txBox="1"/>
          <p:nvPr/>
        </p:nvSpPr>
        <p:spPr>
          <a:xfrm>
            <a:off x="1245607" y="4641615"/>
            <a:ext cx="33856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Inverting Network</a:t>
            </a:r>
            <a:endParaRPr lang="en-US" sz="3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C84669F-AF07-594B-870F-DEB5798EA7BE}"/>
              </a:ext>
            </a:extLst>
          </p:cNvPr>
          <p:cNvSpPr/>
          <p:nvPr/>
        </p:nvSpPr>
        <p:spPr>
          <a:xfrm>
            <a:off x="2806672" y="4068590"/>
            <a:ext cx="7247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3A4134-71AC-9241-818A-5CDE231C617F}"/>
              </a:ext>
            </a:extLst>
          </p:cNvPr>
          <p:cNvSpPr txBox="1"/>
          <p:nvPr/>
        </p:nvSpPr>
        <p:spPr>
          <a:xfrm>
            <a:off x="1525314" y="1797018"/>
            <a:ext cx="401225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Input:  real imag</a:t>
            </a:r>
            <a:r>
              <a:rPr lang="en-US" sz="3400" dirty="0">
                <a:latin typeface="Calibri" panose="020F0502020204030204" pitchFamily="34" charset="0"/>
                <a:cs typeface="Times New Roman" panose="02020603050405020304" pitchFamily="18" charset="0"/>
              </a:rPr>
              <a:t>e</a:t>
            </a:r>
            <a:endParaRPr lang="en-US" sz="3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3400" dirty="0">
                <a:latin typeface="Calibri" panose="020F0502020204030204" pitchFamily="34" charset="0"/>
                <a:cs typeface="Times New Roman" panose="02020603050405020304" pitchFamily="18" charset="0"/>
              </a:rPr>
              <a:t>Output: latent vector </a:t>
            </a:r>
            <a:endParaRPr lang="en-US" sz="3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1617349-E81A-D644-8857-AF7D79D5FD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559" y="3610888"/>
            <a:ext cx="4397502" cy="66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603EFF8-78FF-E146-8DB4-731FF58385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22" y="4733688"/>
            <a:ext cx="1463029" cy="43140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11198ED-164E-4946-A088-72933EEAC9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0" y="2012077"/>
            <a:ext cx="265176" cy="24307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0CC7B0-D4A2-B94A-8536-452B424102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97" y="2538068"/>
            <a:ext cx="243078" cy="2430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5524F-101F-2D49-9961-E11BD0C6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03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9"/>
    </mc:Choice>
    <mc:Fallback xmlns="">
      <p:transition spd="slow" advTm="808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the Latent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82" y="5408583"/>
            <a:ext cx="1772496" cy="2240574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00"/>
          <a:stretch/>
        </p:blipFill>
        <p:spPr>
          <a:xfrm>
            <a:off x="1388139" y="1952689"/>
            <a:ext cx="175639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111374" y="3826768"/>
            <a:ext cx="2309928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original photo </a:t>
            </a:r>
          </a:p>
        </p:txBody>
      </p:sp>
      <p:pic>
        <p:nvPicPr>
          <p:cNvPr id="8" name="Picture 7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9"/>
          <a:stretch/>
        </p:blipFill>
        <p:spPr>
          <a:xfrm>
            <a:off x="1388928" y="5497072"/>
            <a:ext cx="175639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60386" y="7394471"/>
            <a:ext cx="3511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projection on manifold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016295" y="4597169"/>
            <a:ext cx="500085" cy="669758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3448388" y="6120262"/>
            <a:ext cx="533592" cy="627701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Down Arrow 11"/>
          <p:cNvSpPr/>
          <p:nvPr/>
        </p:nvSpPr>
        <p:spPr>
          <a:xfrm rot="10800000">
            <a:off x="10323166" y="4597169"/>
            <a:ext cx="500085" cy="669758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0545" y="4771684"/>
            <a:ext cx="1239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41957" y="4771684"/>
            <a:ext cx="2048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Edit Transfer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2872" y="7394471"/>
            <a:ext cx="7913128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transition between the original and edited projection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2464" y="3857752"/>
            <a:ext cx="5901487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different degree of image manipulation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15" y="5497072"/>
            <a:ext cx="702558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15" y="1952689"/>
            <a:ext cx="702558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13" y="5235872"/>
            <a:ext cx="604064" cy="6406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38214" y="5079262"/>
            <a:ext cx="1725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Editing UI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F483C-C4FC-CE4A-9146-9A3A6AC7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43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2" grpId="0" animBg="1"/>
      <p:bldP spid="13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(optional)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82" y="5408583"/>
            <a:ext cx="1772496" cy="2240574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00"/>
          <a:stretch/>
        </p:blipFill>
        <p:spPr>
          <a:xfrm>
            <a:off x="1388139" y="1952689"/>
            <a:ext cx="175639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111374" y="3826768"/>
            <a:ext cx="2309928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original photo </a:t>
            </a:r>
          </a:p>
        </p:txBody>
      </p:sp>
      <p:pic>
        <p:nvPicPr>
          <p:cNvPr id="8" name="Picture 7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9"/>
          <a:stretch/>
        </p:blipFill>
        <p:spPr>
          <a:xfrm>
            <a:off x="1388928" y="5497072"/>
            <a:ext cx="175639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60386" y="7394471"/>
            <a:ext cx="3511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projection on manifold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016295" y="4597169"/>
            <a:ext cx="500085" cy="669758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3448388" y="6120262"/>
            <a:ext cx="533592" cy="627701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Down Arrow 11"/>
          <p:cNvSpPr/>
          <p:nvPr/>
        </p:nvSpPr>
        <p:spPr>
          <a:xfrm rot="10800000">
            <a:off x="10323166" y="4597169"/>
            <a:ext cx="500085" cy="669758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0545" y="4771684"/>
            <a:ext cx="1239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41957" y="4771684"/>
            <a:ext cx="2048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Edit Transfer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2872" y="7394471"/>
            <a:ext cx="7913128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transition between the original and edited projection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2464" y="3857752"/>
            <a:ext cx="5901487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different degree of image manipulation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15" y="5497072"/>
            <a:ext cx="702558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15" y="1952689"/>
            <a:ext cx="702558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13" y="5235872"/>
            <a:ext cx="604064" cy="6406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38214" y="5079262"/>
            <a:ext cx="1725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Editing UI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78F2F2-7E3C-D746-A07D-A0121A96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045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3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7A39-874A-EE44-8AF4-650252D3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Editing with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0F04-FB29-774D-83DB-0FBD164E9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Image Projection/Reconstruction </a:t>
            </a:r>
          </a:p>
          <a:p>
            <a:endParaRPr lang="en-US" dirty="0"/>
          </a:p>
          <a:p>
            <a:r>
              <a:rPr lang="en-US" dirty="0"/>
              <a:t>Step 2: Manipulating the latent 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Step 3: Generate the edited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ADE41-0F02-364F-9CF4-410705AF9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8351" y="2962672"/>
            <a:ext cx="6286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AC982-B3E7-A245-A5BD-9350840A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40" y="4853594"/>
            <a:ext cx="352425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6860E7-6B81-8C4E-8B83-9D2A8560D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168" y="6897371"/>
            <a:ext cx="1492250" cy="7302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581FD-A945-F44F-972E-16973995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70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28D2-CCFB-604A-AA98-BB796381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429000"/>
            <a:ext cx="13167360" cy="1371600"/>
          </a:xfrm>
        </p:spPr>
        <p:txBody>
          <a:bodyPr/>
          <a:lstStyle/>
          <a:p>
            <a:r>
              <a:rPr lang="en-US" dirty="0"/>
              <a:t>Image Projection with GANs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555C73-D9A0-7042-9169-DFA688DA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7137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AA7BB1-9A56-C14C-ABB0-D57649FD14D5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 fontScale="85000" lnSpcReduction="10000"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Image Reconstruction (high-res images, Big Models)</a:t>
            </a:r>
            <a:endParaRPr lang="en-US" sz="6400" dirty="0"/>
          </a:p>
        </p:txBody>
      </p:sp>
      <p:pic>
        <p:nvPicPr>
          <p:cNvPr id="3004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00" y="1769639"/>
            <a:ext cx="4832306" cy="483230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" name="Shape 3142">
            <a:extLst>
              <a:ext uri="{FF2B5EF4-FFF2-40B4-BE49-F238E27FC236}">
                <a16:creationId xmlns:a16="http://schemas.microsoft.com/office/drawing/2014/main" id="{DCFABB1F-726D-6E46-992A-A7400645B641}"/>
              </a:ext>
            </a:extLst>
          </p:cNvPr>
          <p:cNvSpPr/>
          <p:nvPr/>
        </p:nvSpPr>
        <p:spPr>
          <a:xfrm>
            <a:off x="9187408" y="6657146"/>
            <a:ext cx="247548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algn="ctr"/>
            <a:r>
              <a:rPr lang="en-US" sz="3200" dirty="0"/>
              <a:t>Original image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E3B6D-24D8-274C-8160-C5CF69FB3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20" y="6812280"/>
            <a:ext cx="304800" cy="279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A18E6-C4C9-B14D-A6DF-896D04F01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8877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7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00" y="1769639"/>
            <a:ext cx="4832306" cy="483230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009" name="Shape 3009" descr="Circle"/>
          <p:cNvSpPr/>
          <p:nvPr/>
        </p:nvSpPr>
        <p:spPr>
          <a:xfrm>
            <a:off x="2939269" y="3880817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10" name="Shape 3010" descr="Circle"/>
          <p:cNvSpPr/>
          <p:nvPr/>
        </p:nvSpPr>
        <p:spPr>
          <a:xfrm>
            <a:off x="2939269" y="4557926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11" name="Shape 3011" descr="Line"/>
          <p:cNvSpPr/>
          <p:nvPr/>
        </p:nvSpPr>
        <p:spPr>
          <a:xfrm flipV="1">
            <a:off x="4466909" y="3205459"/>
            <a:ext cx="761027" cy="761027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12" name="Shape 3012" descr="Line"/>
          <p:cNvSpPr/>
          <p:nvPr/>
        </p:nvSpPr>
        <p:spPr>
          <a:xfrm flipV="1">
            <a:off x="4462868" y="3105958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13" name="Shape 3013" descr="Line"/>
          <p:cNvSpPr/>
          <p:nvPr/>
        </p:nvSpPr>
        <p:spPr>
          <a:xfrm flipV="1">
            <a:off x="4463154" y="3779948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14" name="Shape 3014" descr="Line"/>
          <p:cNvSpPr/>
          <p:nvPr/>
        </p:nvSpPr>
        <p:spPr>
          <a:xfrm flipV="1">
            <a:off x="4463154" y="4482321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15" name="Shape 3015" descr="Line"/>
          <p:cNvSpPr/>
          <p:nvPr/>
        </p:nvSpPr>
        <p:spPr>
          <a:xfrm flipV="1">
            <a:off x="4463154" y="5158204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16" name="Shape 3016" descr="Line"/>
          <p:cNvSpPr/>
          <p:nvPr/>
        </p:nvSpPr>
        <p:spPr>
          <a:xfrm>
            <a:off x="4464480" y="3487293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17" name="Shape 3017" descr="Line"/>
          <p:cNvSpPr/>
          <p:nvPr/>
        </p:nvSpPr>
        <p:spPr>
          <a:xfrm>
            <a:off x="4464480" y="4194636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18" name="Shape 3018" descr="Line"/>
          <p:cNvSpPr/>
          <p:nvPr/>
        </p:nvSpPr>
        <p:spPr>
          <a:xfrm>
            <a:off x="4464480" y="4863656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19" name="Shape 3019" descr="Line"/>
          <p:cNvSpPr/>
          <p:nvPr/>
        </p:nvSpPr>
        <p:spPr>
          <a:xfrm>
            <a:off x="4464480" y="5559833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20" name="Shape 3020" descr="Line"/>
          <p:cNvSpPr/>
          <p:nvPr/>
        </p:nvSpPr>
        <p:spPr>
          <a:xfrm>
            <a:off x="4424927" y="3591954"/>
            <a:ext cx="844718" cy="69495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21" name="Shape 3021" descr="Line"/>
          <p:cNvSpPr/>
          <p:nvPr/>
        </p:nvSpPr>
        <p:spPr>
          <a:xfrm>
            <a:off x="4424859" y="4951422"/>
            <a:ext cx="844718" cy="69495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22" name="Shape 3022" descr="Line"/>
          <p:cNvSpPr/>
          <p:nvPr/>
        </p:nvSpPr>
        <p:spPr>
          <a:xfrm>
            <a:off x="4424859" y="4299354"/>
            <a:ext cx="844718" cy="694957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23" name="Shape 3023" descr="Line"/>
          <p:cNvSpPr/>
          <p:nvPr/>
        </p:nvSpPr>
        <p:spPr>
          <a:xfrm>
            <a:off x="5529426" y="3078876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24" name="Shape 3024" descr="Line"/>
          <p:cNvSpPr/>
          <p:nvPr/>
        </p:nvSpPr>
        <p:spPr>
          <a:xfrm>
            <a:off x="5529426" y="3755986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25" name="Shape 3025" descr="Line"/>
          <p:cNvSpPr/>
          <p:nvPr/>
        </p:nvSpPr>
        <p:spPr>
          <a:xfrm>
            <a:off x="5529426" y="4433096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26" name="Shape 3026" descr="Line"/>
          <p:cNvSpPr/>
          <p:nvPr/>
        </p:nvSpPr>
        <p:spPr>
          <a:xfrm>
            <a:off x="5529426" y="5134242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27" name="Shape 3027" descr="Line"/>
          <p:cNvSpPr/>
          <p:nvPr/>
        </p:nvSpPr>
        <p:spPr>
          <a:xfrm>
            <a:off x="5529426" y="5815251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28" name="Shape 3028" descr="Line"/>
          <p:cNvSpPr/>
          <p:nvPr/>
        </p:nvSpPr>
        <p:spPr>
          <a:xfrm>
            <a:off x="5640150" y="3167475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29" name="Shape 3029" descr="Line"/>
          <p:cNvSpPr/>
          <p:nvPr/>
        </p:nvSpPr>
        <p:spPr>
          <a:xfrm>
            <a:off x="5530549" y="3243036"/>
            <a:ext cx="806579" cy="107040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30" name="Shape 3030" descr="Line"/>
          <p:cNvSpPr/>
          <p:nvPr/>
        </p:nvSpPr>
        <p:spPr>
          <a:xfrm>
            <a:off x="5640150" y="3860949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31" name="Shape 3031" descr="Line"/>
          <p:cNvSpPr/>
          <p:nvPr/>
        </p:nvSpPr>
        <p:spPr>
          <a:xfrm>
            <a:off x="5530548" y="3936510"/>
            <a:ext cx="806579" cy="107040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32" name="Shape 3032" descr="Line"/>
          <p:cNvSpPr/>
          <p:nvPr/>
        </p:nvSpPr>
        <p:spPr>
          <a:xfrm>
            <a:off x="5638269" y="4563543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33" name="Shape 3033" descr="Line"/>
          <p:cNvSpPr/>
          <p:nvPr/>
        </p:nvSpPr>
        <p:spPr>
          <a:xfrm>
            <a:off x="5528668" y="4639105"/>
            <a:ext cx="806580" cy="107040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34" name="Shape 3034" descr="Circle"/>
          <p:cNvSpPr/>
          <p:nvPr/>
        </p:nvSpPr>
        <p:spPr>
          <a:xfrm>
            <a:off x="5220027" y="286515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35" name="Shape 3035" descr="Circle"/>
          <p:cNvSpPr/>
          <p:nvPr/>
        </p:nvSpPr>
        <p:spPr>
          <a:xfrm>
            <a:off x="5220027" y="354226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36" name="Shape 3036" descr="Circle"/>
          <p:cNvSpPr/>
          <p:nvPr/>
        </p:nvSpPr>
        <p:spPr>
          <a:xfrm>
            <a:off x="5220027" y="421937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37" name="Shape 3037" descr="Circle"/>
          <p:cNvSpPr/>
          <p:nvPr/>
        </p:nvSpPr>
        <p:spPr>
          <a:xfrm>
            <a:off x="5220027" y="489648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38" name="Shape 3038" descr="Circle"/>
          <p:cNvSpPr/>
          <p:nvPr/>
        </p:nvSpPr>
        <p:spPr>
          <a:xfrm>
            <a:off x="5220027" y="5573591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39" name="Shape 3039" descr="Line"/>
          <p:cNvSpPr/>
          <p:nvPr/>
        </p:nvSpPr>
        <p:spPr>
          <a:xfrm flipV="1">
            <a:off x="5637436" y="3179642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40" name="Shape 3040" descr="Line"/>
          <p:cNvSpPr/>
          <p:nvPr/>
        </p:nvSpPr>
        <p:spPr>
          <a:xfrm flipV="1">
            <a:off x="5667799" y="3849174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41" name="Shape 3041" descr="Line"/>
          <p:cNvSpPr/>
          <p:nvPr/>
        </p:nvSpPr>
        <p:spPr>
          <a:xfrm flipV="1">
            <a:off x="5667799" y="4568790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42" name="Shape 3042" descr="Line"/>
          <p:cNvSpPr/>
          <p:nvPr/>
        </p:nvSpPr>
        <p:spPr>
          <a:xfrm flipV="1">
            <a:off x="5667799" y="5243237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43" name="Shape 3043" descr="Circle"/>
          <p:cNvSpPr/>
          <p:nvPr/>
        </p:nvSpPr>
        <p:spPr>
          <a:xfrm>
            <a:off x="6293906" y="286515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44" name="Shape 3044" descr="Circle"/>
          <p:cNvSpPr/>
          <p:nvPr/>
        </p:nvSpPr>
        <p:spPr>
          <a:xfrm>
            <a:off x="6293906" y="354226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45" name="Shape 3045" descr="Circle"/>
          <p:cNvSpPr/>
          <p:nvPr/>
        </p:nvSpPr>
        <p:spPr>
          <a:xfrm>
            <a:off x="6293906" y="421937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46" name="Shape 3046" descr="Circle"/>
          <p:cNvSpPr/>
          <p:nvPr/>
        </p:nvSpPr>
        <p:spPr>
          <a:xfrm>
            <a:off x="6293906" y="4896481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47" name="Shape 3047" descr="Circle"/>
          <p:cNvSpPr/>
          <p:nvPr/>
        </p:nvSpPr>
        <p:spPr>
          <a:xfrm>
            <a:off x="6293906" y="5573591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48" name="Shape 3048" descr="Circle"/>
          <p:cNvSpPr/>
          <p:nvPr/>
        </p:nvSpPr>
        <p:spPr>
          <a:xfrm>
            <a:off x="6309146" y="2179680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49" name="Shape 3049" descr="Circle"/>
          <p:cNvSpPr/>
          <p:nvPr/>
        </p:nvSpPr>
        <p:spPr>
          <a:xfrm>
            <a:off x="6309146" y="642812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50" name="Shape 3050" descr="Line"/>
          <p:cNvSpPr/>
          <p:nvPr/>
        </p:nvSpPr>
        <p:spPr>
          <a:xfrm>
            <a:off x="5547859" y="4646839"/>
            <a:ext cx="845180" cy="197634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51" name="Shape 3051" descr="Line"/>
          <p:cNvSpPr/>
          <p:nvPr/>
        </p:nvSpPr>
        <p:spPr>
          <a:xfrm>
            <a:off x="5667954" y="5920310"/>
            <a:ext cx="764394" cy="76439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52" name="Shape 3052" descr="Line"/>
          <p:cNvSpPr/>
          <p:nvPr/>
        </p:nvSpPr>
        <p:spPr>
          <a:xfrm flipV="1">
            <a:off x="5639385" y="2493999"/>
            <a:ext cx="662544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53" name="Shape 3053" descr="Line"/>
          <p:cNvSpPr/>
          <p:nvPr/>
        </p:nvSpPr>
        <p:spPr>
          <a:xfrm flipV="1">
            <a:off x="5580966" y="2644162"/>
            <a:ext cx="779548" cy="92343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54" name="Shape 3054" descr="Line"/>
          <p:cNvSpPr/>
          <p:nvPr/>
        </p:nvSpPr>
        <p:spPr>
          <a:xfrm flipV="1">
            <a:off x="3361533" y="3551649"/>
            <a:ext cx="758858" cy="40791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55" name="Shape 3055" descr="Line"/>
          <p:cNvSpPr/>
          <p:nvPr/>
        </p:nvSpPr>
        <p:spPr>
          <a:xfrm>
            <a:off x="3357777" y="4086997"/>
            <a:ext cx="765799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56" name="Shape 3056" descr="Line"/>
          <p:cNvSpPr/>
          <p:nvPr/>
        </p:nvSpPr>
        <p:spPr>
          <a:xfrm flipV="1">
            <a:off x="3357777" y="4781438"/>
            <a:ext cx="765904" cy="793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57" name="Shape 3057" descr="Line"/>
          <p:cNvSpPr/>
          <p:nvPr/>
        </p:nvSpPr>
        <p:spPr>
          <a:xfrm flipV="1">
            <a:off x="3263205" y="4188071"/>
            <a:ext cx="864567" cy="48924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58" name="Shape 3058" descr="Line"/>
          <p:cNvSpPr/>
          <p:nvPr/>
        </p:nvSpPr>
        <p:spPr>
          <a:xfrm>
            <a:off x="3319480" y="4944497"/>
            <a:ext cx="843029" cy="45984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59" name="Shape 3059" descr="Line"/>
          <p:cNvSpPr/>
          <p:nvPr/>
        </p:nvSpPr>
        <p:spPr>
          <a:xfrm>
            <a:off x="3244206" y="4158012"/>
            <a:ext cx="902642" cy="62760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60" name="Shape 3060" descr="Line"/>
          <p:cNvSpPr/>
          <p:nvPr/>
        </p:nvSpPr>
        <p:spPr>
          <a:xfrm flipV="1">
            <a:off x="3316282" y="3618017"/>
            <a:ext cx="849641" cy="100017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61" name="Shape 3061" descr="Line"/>
          <p:cNvSpPr/>
          <p:nvPr/>
        </p:nvSpPr>
        <p:spPr>
          <a:xfrm>
            <a:off x="3320406" y="4234212"/>
            <a:ext cx="841409" cy="115670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62" name="Shape 3062" descr="Circle"/>
          <p:cNvSpPr/>
          <p:nvPr/>
        </p:nvSpPr>
        <p:spPr>
          <a:xfrm>
            <a:off x="4056086" y="3203708"/>
            <a:ext cx="451486" cy="451486"/>
          </a:xfrm>
          <a:prstGeom prst="ellipse">
            <a:avLst/>
          </a:prstGeom>
          <a:solidFill>
            <a:srgbClr val="DCBD23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63" name="Shape 3063" descr="Circle"/>
          <p:cNvSpPr/>
          <p:nvPr/>
        </p:nvSpPr>
        <p:spPr>
          <a:xfrm>
            <a:off x="4056086" y="3880817"/>
            <a:ext cx="451486" cy="451486"/>
          </a:xfrm>
          <a:prstGeom prst="ellipse">
            <a:avLst/>
          </a:prstGeom>
          <a:solidFill>
            <a:srgbClr val="C82506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64" name="Shape 3064" descr="Circle"/>
          <p:cNvSpPr/>
          <p:nvPr/>
        </p:nvSpPr>
        <p:spPr>
          <a:xfrm>
            <a:off x="4056086" y="4557927"/>
            <a:ext cx="451486" cy="451486"/>
          </a:xfrm>
          <a:prstGeom prst="ellipse">
            <a:avLst/>
          </a:prstGeom>
          <a:solidFill>
            <a:srgbClr val="00882B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65" name="Shape 3065" descr="Circle"/>
          <p:cNvSpPr/>
          <p:nvPr/>
        </p:nvSpPr>
        <p:spPr>
          <a:xfrm>
            <a:off x="4056086" y="5235036"/>
            <a:ext cx="451486" cy="451486"/>
          </a:xfrm>
          <a:prstGeom prst="ellipse">
            <a:avLst/>
          </a:prstGeom>
          <a:solidFill>
            <a:srgbClr val="E68F4C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994EB70A-2F5B-7241-B7EB-AA06600089A3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 fontScale="85000" lnSpcReduction="10000"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Image Reconstruction (high-res images, Big Models)</a:t>
            </a:r>
            <a:endParaRPr lang="en-US" sz="6400" dirty="0"/>
          </a:p>
        </p:txBody>
      </p:sp>
      <p:sp>
        <p:nvSpPr>
          <p:cNvPr id="67" name="Shape 3131" descr="Arrow">
            <a:extLst>
              <a:ext uri="{FF2B5EF4-FFF2-40B4-BE49-F238E27FC236}">
                <a16:creationId xmlns:a16="http://schemas.microsoft.com/office/drawing/2014/main" id="{2A3FBA56-EF2F-1D45-A69F-FE812648AD24}"/>
              </a:ext>
            </a:extLst>
          </p:cNvPr>
          <p:cNvSpPr/>
          <p:nvPr/>
        </p:nvSpPr>
        <p:spPr>
          <a:xfrm>
            <a:off x="7071746" y="3804792"/>
            <a:ext cx="762001" cy="762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3175">
            <a:solidFill>
              <a:srgbClr val="0365C0"/>
            </a:solidFill>
          </a:ln>
          <a:effectLst>
            <a:outerShdw blurRad="25400"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sz="288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18BC03-87DE-E144-9E3A-12D232A13768}"/>
              </a:ext>
            </a:extLst>
          </p:cNvPr>
          <p:cNvSpPr txBox="1"/>
          <p:nvPr/>
        </p:nvSpPr>
        <p:spPr>
          <a:xfrm>
            <a:off x="11230431" y="7690991"/>
            <a:ext cx="3399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 err="1"/>
              <a:t>iGAN</a:t>
            </a:r>
            <a:r>
              <a:rPr lang="zh-CN" altLang="en-US" sz="2800" dirty="0"/>
              <a:t> </a:t>
            </a:r>
            <a:r>
              <a:rPr lang="en-US" altLang="zh-CN" sz="2800" dirty="0"/>
              <a:t>[Zhu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</a:t>
            </a:r>
            <a:r>
              <a:rPr lang="zh-CN" altLang="en-US" sz="2800" dirty="0"/>
              <a:t> </a:t>
            </a:r>
            <a:r>
              <a:rPr lang="en-US" altLang="zh-CN" sz="2800" dirty="0"/>
              <a:t>2016]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88044-1703-8E49-A03C-5CF512142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1815" y="7124178"/>
            <a:ext cx="5680058" cy="781659"/>
          </a:xfrm>
          <a:prstGeom prst="rect">
            <a:avLst/>
          </a:prstGeom>
        </p:spPr>
      </p:pic>
      <p:sp>
        <p:nvSpPr>
          <p:cNvPr id="71" name="Shape 3130" descr="Random vector">
            <a:extLst>
              <a:ext uri="{FF2B5EF4-FFF2-40B4-BE49-F238E27FC236}">
                <a16:creationId xmlns:a16="http://schemas.microsoft.com/office/drawing/2014/main" id="{0D289562-606B-B646-894D-26BC8EE129BC}"/>
              </a:ext>
            </a:extLst>
          </p:cNvPr>
          <p:cNvSpPr/>
          <p:nvPr/>
        </p:nvSpPr>
        <p:spPr>
          <a:xfrm>
            <a:off x="1032330" y="3959932"/>
            <a:ext cx="1456168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algn="ctr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80" dirty="0"/>
              <a:t>Random</a:t>
            </a:r>
            <a:br>
              <a:rPr sz="2880" dirty="0"/>
            </a:br>
            <a:r>
              <a:rPr sz="2880" dirty="0"/>
              <a:t>vector</a:t>
            </a:r>
          </a:p>
        </p:txBody>
      </p:sp>
      <p:pic>
        <p:nvPicPr>
          <p:cNvPr id="72" name="equation.pdf">
            <a:extLst>
              <a:ext uri="{FF2B5EF4-FFF2-40B4-BE49-F238E27FC236}">
                <a16:creationId xmlns:a16="http://schemas.microsoft.com/office/drawing/2014/main" id="{652AEE53-98BC-254A-B7EE-27E44E904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322" y="4987528"/>
            <a:ext cx="279400" cy="27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D9B5B-AC7E-654A-BBE9-61F8DB844C1B}"/>
              </a:ext>
            </a:extLst>
          </p:cNvPr>
          <p:cNvSpPr txBox="1"/>
          <p:nvPr/>
        </p:nvSpPr>
        <p:spPr>
          <a:xfrm>
            <a:off x="1931235" y="4865730"/>
            <a:ext cx="39145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?</a:t>
            </a:r>
          </a:p>
        </p:txBody>
      </p:sp>
      <p:pic>
        <p:nvPicPr>
          <p:cNvPr id="74" name="equation.pdf">
            <a:extLst>
              <a:ext uri="{FF2B5EF4-FFF2-40B4-BE49-F238E27FC236}">
                <a16:creationId xmlns:a16="http://schemas.microsoft.com/office/drawing/2014/main" id="{2B922957-BC10-1D41-97B2-3C6652276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127" y="2569775"/>
            <a:ext cx="345918" cy="51000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3142">
            <a:extLst>
              <a:ext uri="{FF2B5EF4-FFF2-40B4-BE49-F238E27FC236}">
                <a16:creationId xmlns:a16="http://schemas.microsoft.com/office/drawing/2014/main" id="{99BCD52C-CA5B-314F-948B-A7EA41604176}"/>
              </a:ext>
            </a:extLst>
          </p:cNvPr>
          <p:cNvSpPr/>
          <p:nvPr/>
        </p:nvSpPr>
        <p:spPr>
          <a:xfrm>
            <a:off x="9187408" y="6657146"/>
            <a:ext cx="247548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algn="ctr"/>
            <a:r>
              <a:rPr lang="en-US" sz="3200" dirty="0"/>
              <a:t>Original image</a:t>
            </a:r>
            <a:endParaRPr sz="32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DE14333-0CC0-A440-A73A-D8E9B768A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20" y="6812280"/>
            <a:ext cx="304800" cy="279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ACA9C6-2C09-9A4C-9966-8FC443714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2960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1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00" y="1770450"/>
            <a:ext cx="4832306" cy="483230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073" name="Shape 3073" descr="Circle"/>
          <p:cNvSpPr/>
          <p:nvPr/>
        </p:nvSpPr>
        <p:spPr>
          <a:xfrm>
            <a:off x="2939269" y="3881628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74" name="Shape 3074" descr="Circle"/>
          <p:cNvSpPr/>
          <p:nvPr/>
        </p:nvSpPr>
        <p:spPr>
          <a:xfrm>
            <a:off x="2939269" y="4558737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75" name="Shape 3075" descr="Line"/>
          <p:cNvSpPr/>
          <p:nvPr/>
        </p:nvSpPr>
        <p:spPr>
          <a:xfrm flipV="1">
            <a:off x="4466909" y="3206270"/>
            <a:ext cx="761027" cy="761027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76" name="Shape 3076" descr="Line"/>
          <p:cNvSpPr/>
          <p:nvPr/>
        </p:nvSpPr>
        <p:spPr>
          <a:xfrm flipV="1">
            <a:off x="4462868" y="3106769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77" name="Shape 3077" descr="Line"/>
          <p:cNvSpPr/>
          <p:nvPr/>
        </p:nvSpPr>
        <p:spPr>
          <a:xfrm flipV="1">
            <a:off x="4463154" y="3780759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78" name="Shape 3078" descr="Line"/>
          <p:cNvSpPr/>
          <p:nvPr/>
        </p:nvSpPr>
        <p:spPr>
          <a:xfrm flipV="1">
            <a:off x="4463154" y="4483132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79" name="Shape 3079" descr="Line"/>
          <p:cNvSpPr/>
          <p:nvPr/>
        </p:nvSpPr>
        <p:spPr>
          <a:xfrm flipV="1">
            <a:off x="4463154" y="5159015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80" name="Shape 3080" descr="Line"/>
          <p:cNvSpPr/>
          <p:nvPr/>
        </p:nvSpPr>
        <p:spPr>
          <a:xfrm>
            <a:off x="4464480" y="3488104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81" name="Shape 3081" descr="Line"/>
          <p:cNvSpPr/>
          <p:nvPr/>
        </p:nvSpPr>
        <p:spPr>
          <a:xfrm>
            <a:off x="4464480" y="4195447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82" name="Shape 3082" descr="Line"/>
          <p:cNvSpPr/>
          <p:nvPr/>
        </p:nvSpPr>
        <p:spPr>
          <a:xfrm>
            <a:off x="4464480" y="4864467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83" name="Shape 3083" descr="Line"/>
          <p:cNvSpPr/>
          <p:nvPr/>
        </p:nvSpPr>
        <p:spPr>
          <a:xfrm>
            <a:off x="4464480" y="5560644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84" name="Shape 3084" descr="Line"/>
          <p:cNvSpPr/>
          <p:nvPr/>
        </p:nvSpPr>
        <p:spPr>
          <a:xfrm>
            <a:off x="4424927" y="3592765"/>
            <a:ext cx="844718" cy="69495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85" name="Shape 3085" descr="Line"/>
          <p:cNvSpPr/>
          <p:nvPr/>
        </p:nvSpPr>
        <p:spPr>
          <a:xfrm>
            <a:off x="4424859" y="4952233"/>
            <a:ext cx="844718" cy="69495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86" name="Shape 3086" descr="Line"/>
          <p:cNvSpPr/>
          <p:nvPr/>
        </p:nvSpPr>
        <p:spPr>
          <a:xfrm>
            <a:off x="4424859" y="4300165"/>
            <a:ext cx="844718" cy="694957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87" name="Shape 3087" descr="Line"/>
          <p:cNvSpPr/>
          <p:nvPr/>
        </p:nvSpPr>
        <p:spPr>
          <a:xfrm>
            <a:off x="5529426" y="3079687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88" name="Shape 3088" descr="Line"/>
          <p:cNvSpPr/>
          <p:nvPr/>
        </p:nvSpPr>
        <p:spPr>
          <a:xfrm>
            <a:off x="5529426" y="3756797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89" name="Shape 3089" descr="Line"/>
          <p:cNvSpPr/>
          <p:nvPr/>
        </p:nvSpPr>
        <p:spPr>
          <a:xfrm>
            <a:off x="5529426" y="4433907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90" name="Shape 3090" descr="Line"/>
          <p:cNvSpPr/>
          <p:nvPr/>
        </p:nvSpPr>
        <p:spPr>
          <a:xfrm>
            <a:off x="5529426" y="5135053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91" name="Shape 3091" descr="Line"/>
          <p:cNvSpPr/>
          <p:nvPr/>
        </p:nvSpPr>
        <p:spPr>
          <a:xfrm>
            <a:off x="5529426" y="5816062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92" name="Shape 3092" descr="Line"/>
          <p:cNvSpPr/>
          <p:nvPr/>
        </p:nvSpPr>
        <p:spPr>
          <a:xfrm>
            <a:off x="5640150" y="3168286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93" name="Shape 3093" descr="Line"/>
          <p:cNvSpPr/>
          <p:nvPr/>
        </p:nvSpPr>
        <p:spPr>
          <a:xfrm>
            <a:off x="5530549" y="3243847"/>
            <a:ext cx="806579" cy="107040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94" name="Shape 3094" descr="Line"/>
          <p:cNvSpPr/>
          <p:nvPr/>
        </p:nvSpPr>
        <p:spPr>
          <a:xfrm>
            <a:off x="5640150" y="3861760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95" name="Shape 3095" descr="Line"/>
          <p:cNvSpPr/>
          <p:nvPr/>
        </p:nvSpPr>
        <p:spPr>
          <a:xfrm>
            <a:off x="5530548" y="3937321"/>
            <a:ext cx="806579" cy="107040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96" name="Shape 3096" descr="Line"/>
          <p:cNvSpPr/>
          <p:nvPr/>
        </p:nvSpPr>
        <p:spPr>
          <a:xfrm>
            <a:off x="5638269" y="4564354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97" name="Shape 3097" descr="Line"/>
          <p:cNvSpPr/>
          <p:nvPr/>
        </p:nvSpPr>
        <p:spPr>
          <a:xfrm>
            <a:off x="5528668" y="4639916"/>
            <a:ext cx="806580" cy="107040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098" name="Shape 3098" descr="Circle"/>
          <p:cNvSpPr/>
          <p:nvPr/>
        </p:nvSpPr>
        <p:spPr>
          <a:xfrm>
            <a:off x="5220027" y="2865964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099" name="Shape 3099" descr="Circle"/>
          <p:cNvSpPr/>
          <p:nvPr/>
        </p:nvSpPr>
        <p:spPr>
          <a:xfrm>
            <a:off x="5220027" y="3543074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00" name="Shape 3100" descr="Circle"/>
          <p:cNvSpPr/>
          <p:nvPr/>
        </p:nvSpPr>
        <p:spPr>
          <a:xfrm>
            <a:off x="5220027" y="422018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01" name="Shape 3101" descr="Circle"/>
          <p:cNvSpPr/>
          <p:nvPr/>
        </p:nvSpPr>
        <p:spPr>
          <a:xfrm>
            <a:off x="5220027" y="489729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02" name="Shape 3102" descr="Circle"/>
          <p:cNvSpPr/>
          <p:nvPr/>
        </p:nvSpPr>
        <p:spPr>
          <a:xfrm>
            <a:off x="5220027" y="557440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03" name="Shape 3103" descr="Line"/>
          <p:cNvSpPr/>
          <p:nvPr/>
        </p:nvSpPr>
        <p:spPr>
          <a:xfrm flipV="1">
            <a:off x="5637436" y="3180453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04" name="Shape 3104" descr="Line"/>
          <p:cNvSpPr/>
          <p:nvPr/>
        </p:nvSpPr>
        <p:spPr>
          <a:xfrm flipV="1">
            <a:off x="5667799" y="3849985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05" name="Shape 3105" descr="Line"/>
          <p:cNvSpPr/>
          <p:nvPr/>
        </p:nvSpPr>
        <p:spPr>
          <a:xfrm flipV="1">
            <a:off x="5667799" y="4569601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06" name="Shape 3106" descr="Line"/>
          <p:cNvSpPr/>
          <p:nvPr/>
        </p:nvSpPr>
        <p:spPr>
          <a:xfrm flipV="1">
            <a:off x="5667799" y="5244048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07" name="Shape 3107" descr="Circle"/>
          <p:cNvSpPr/>
          <p:nvPr/>
        </p:nvSpPr>
        <p:spPr>
          <a:xfrm>
            <a:off x="6293906" y="2865964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08" name="Shape 3108" descr="Circle"/>
          <p:cNvSpPr/>
          <p:nvPr/>
        </p:nvSpPr>
        <p:spPr>
          <a:xfrm>
            <a:off x="6293906" y="3543074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09" name="Shape 3109" descr="Circle"/>
          <p:cNvSpPr/>
          <p:nvPr/>
        </p:nvSpPr>
        <p:spPr>
          <a:xfrm>
            <a:off x="6293906" y="422018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10" name="Shape 3110" descr="Circle"/>
          <p:cNvSpPr/>
          <p:nvPr/>
        </p:nvSpPr>
        <p:spPr>
          <a:xfrm>
            <a:off x="6293906" y="489729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11" name="Shape 3111" descr="Circle"/>
          <p:cNvSpPr/>
          <p:nvPr/>
        </p:nvSpPr>
        <p:spPr>
          <a:xfrm>
            <a:off x="6293906" y="557440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12" name="Shape 3112" descr="Circle"/>
          <p:cNvSpPr/>
          <p:nvPr/>
        </p:nvSpPr>
        <p:spPr>
          <a:xfrm>
            <a:off x="6309146" y="2180491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13" name="Shape 3113" descr="Circle"/>
          <p:cNvSpPr/>
          <p:nvPr/>
        </p:nvSpPr>
        <p:spPr>
          <a:xfrm>
            <a:off x="6309146" y="642893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14" name="Shape 3114" descr="Line"/>
          <p:cNvSpPr/>
          <p:nvPr/>
        </p:nvSpPr>
        <p:spPr>
          <a:xfrm>
            <a:off x="5547859" y="4647650"/>
            <a:ext cx="845180" cy="197634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15" name="Shape 3115" descr="Line"/>
          <p:cNvSpPr/>
          <p:nvPr/>
        </p:nvSpPr>
        <p:spPr>
          <a:xfrm>
            <a:off x="5667954" y="5921121"/>
            <a:ext cx="764394" cy="76439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16" name="Shape 3116" descr="Line"/>
          <p:cNvSpPr/>
          <p:nvPr/>
        </p:nvSpPr>
        <p:spPr>
          <a:xfrm flipV="1">
            <a:off x="5639385" y="2494810"/>
            <a:ext cx="662544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17" name="Shape 3117" descr="Line"/>
          <p:cNvSpPr/>
          <p:nvPr/>
        </p:nvSpPr>
        <p:spPr>
          <a:xfrm flipV="1">
            <a:off x="5580966" y="2644973"/>
            <a:ext cx="779548" cy="92343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18" name="Shape 3118" descr="Line"/>
          <p:cNvSpPr/>
          <p:nvPr/>
        </p:nvSpPr>
        <p:spPr>
          <a:xfrm flipV="1">
            <a:off x="3361533" y="3552460"/>
            <a:ext cx="758858" cy="40791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19" name="Shape 3119" descr="Line"/>
          <p:cNvSpPr/>
          <p:nvPr/>
        </p:nvSpPr>
        <p:spPr>
          <a:xfrm>
            <a:off x="3357777" y="4087808"/>
            <a:ext cx="765799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20" name="Shape 3120" descr="Line"/>
          <p:cNvSpPr/>
          <p:nvPr/>
        </p:nvSpPr>
        <p:spPr>
          <a:xfrm flipV="1">
            <a:off x="3357777" y="4782249"/>
            <a:ext cx="765904" cy="793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21" name="Shape 3121" descr="Line"/>
          <p:cNvSpPr/>
          <p:nvPr/>
        </p:nvSpPr>
        <p:spPr>
          <a:xfrm flipV="1">
            <a:off x="3263205" y="4188882"/>
            <a:ext cx="864567" cy="48924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22" name="Shape 3122" descr="Line"/>
          <p:cNvSpPr/>
          <p:nvPr/>
        </p:nvSpPr>
        <p:spPr>
          <a:xfrm>
            <a:off x="3319480" y="4945308"/>
            <a:ext cx="843029" cy="45984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23" name="Shape 3123" descr="Line"/>
          <p:cNvSpPr/>
          <p:nvPr/>
        </p:nvSpPr>
        <p:spPr>
          <a:xfrm>
            <a:off x="3244206" y="4158823"/>
            <a:ext cx="902642" cy="62760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24" name="Shape 3124" descr="Line"/>
          <p:cNvSpPr/>
          <p:nvPr/>
        </p:nvSpPr>
        <p:spPr>
          <a:xfrm flipV="1">
            <a:off x="3316282" y="3618828"/>
            <a:ext cx="849641" cy="100017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25" name="Shape 3125" descr="Line"/>
          <p:cNvSpPr/>
          <p:nvPr/>
        </p:nvSpPr>
        <p:spPr>
          <a:xfrm>
            <a:off x="3320406" y="4235023"/>
            <a:ext cx="841409" cy="115670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126" name="Shape 3126" descr="Circle"/>
          <p:cNvSpPr/>
          <p:nvPr/>
        </p:nvSpPr>
        <p:spPr>
          <a:xfrm>
            <a:off x="4056086" y="3204519"/>
            <a:ext cx="451486" cy="451486"/>
          </a:xfrm>
          <a:prstGeom prst="ellipse">
            <a:avLst/>
          </a:prstGeom>
          <a:solidFill>
            <a:srgbClr val="DCBD23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27" name="Shape 3127" descr="Circle"/>
          <p:cNvSpPr/>
          <p:nvPr/>
        </p:nvSpPr>
        <p:spPr>
          <a:xfrm>
            <a:off x="4056086" y="3881628"/>
            <a:ext cx="451486" cy="451486"/>
          </a:xfrm>
          <a:prstGeom prst="ellipse">
            <a:avLst/>
          </a:prstGeom>
          <a:solidFill>
            <a:srgbClr val="C82506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28" name="Shape 3128" descr="Circle"/>
          <p:cNvSpPr/>
          <p:nvPr/>
        </p:nvSpPr>
        <p:spPr>
          <a:xfrm>
            <a:off x="4056086" y="4558738"/>
            <a:ext cx="451486" cy="451486"/>
          </a:xfrm>
          <a:prstGeom prst="ellipse">
            <a:avLst/>
          </a:prstGeom>
          <a:solidFill>
            <a:srgbClr val="00882B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29" name="Shape 3129" descr="Circle"/>
          <p:cNvSpPr/>
          <p:nvPr/>
        </p:nvSpPr>
        <p:spPr>
          <a:xfrm>
            <a:off x="4056086" y="5235847"/>
            <a:ext cx="451486" cy="451486"/>
          </a:xfrm>
          <a:prstGeom prst="ellipse">
            <a:avLst/>
          </a:prstGeom>
          <a:solidFill>
            <a:srgbClr val="E68F4C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130" name="Shape 3130" descr="Random vector"/>
          <p:cNvSpPr/>
          <p:nvPr/>
        </p:nvSpPr>
        <p:spPr>
          <a:xfrm>
            <a:off x="1032330" y="3959932"/>
            <a:ext cx="1456168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algn="ctr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80" dirty="0"/>
              <a:t>Random</a:t>
            </a:r>
            <a:br>
              <a:rPr sz="2880" dirty="0"/>
            </a:br>
            <a:r>
              <a:rPr sz="2880" dirty="0"/>
              <a:t>vector</a:t>
            </a:r>
          </a:p>
        </p:txBody>
      </p:sp>
      <p:sp>
        <p:nvSpPr>
          <p:cNvPr id="3133" name="Shape 3133"/>
          <p:cNvSpPr/>
          <p:nvPr/>
        </p:nvSpPr>
        <p:spPr>
          <a:xfrm>
            <a:off x="8160100" y="6534456"/>
            <a:ext cx="356988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 sz="3500" b="0"/>
            </a:lvl1pPr>
          </a:lstStyle>
          <a:p>
            <a:pPr algn="ctr"/>
            <a:r>
              <a:rPr lang="en-US" altLang="zh-CN" sz="3200" dirty="0"/>
              <a:t>Reconstructed</a:t>
            </a:r>
            <a:r>
              <a:rPr lang="zh-CN" altLang="en-US" sz="3200" dirty="0"/>
              <a:t> </a:t>
            </a:r>
            <a:r>
              <a:rPr lang="en-US" sz="3200" dirty="0"/>
              <a:t>image</a:t>
            </a:r>
            <a:endParaRPr sz="3200" dirty="0"/>
          </a:p>
        </p:txBody>
      </p:sp>
      <p:sp>
        <p:nvSpPr>
          <p:cNvPr id="3134" name="Shape 3134"/>
          <p:cNvSpPr/>
          <p:nvPr/>
        </p:nvSpPr>
        <p:spPr>
          <a:xfrm>
            <a:off x="7056539" y="4188043"/>
            <a:ext cx="61620" cy="329321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 anchor="ctr">
            <a:spAutoFit/>
          </a:bodyPr>
          <a:lstStyle/>
          <a:p>
            <a:endParaRPr sz="1740"/>
          </a:p>
        </p:txBody>
      </p:sp>
      <p:pic>
        <p:nvPicPr>
          <p:cNvPr id="3135" name="equati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3" y="4852477"/>
            <a:ext cx="444903" cy="420185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id="{C03141F3-D768-2241-9485-0A9941B509AF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 fontScale="85000" lnSpcReduction="10000"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Image Reconstruction (high-res images, Big Models)</a:t>
            </a:r>
            <a:endParaRPr lang="en-US" sz="6400" dirty="0"/>
          </a:p>
        </p:txBody>
      </p:sp>
      <p:sp>
        <p:nvSpPr>
          <p:cNvPr id="70" name="Shape 3131" descr="Arrow">
            <a:extLst>
              <a:ext uri="{FF2B5EF4-FFF2-40B4-BE49-F238E27FC236}">
                <a16:creationId xmlns:a16="http://schemas.microsoft.com/office/drawing/2014/main" id="{D56B00B2-81B0-D64E-ADE5-8EF274F71AD4}"/>
              </a:ext>
            </a:extLst>
          </p:cNvPr>
          <p:cNvSpPr/>
          <p:nvPr/>
        </p:nvSpPr>
        <p:spPr>
          <a:xfrm>
            <a:off x="7071746" y="3805603"/>
            <a:ext cx="762001" cy="762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3175">
            <a:solidFill>
              <a:srgbClr val="0365C0"/>
            </a:solidFill>
          </a:ln>
          <a:effectLst>
            <a:outerShdw blurRad="25400"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sz="288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E85193-243B-3C45-A61D-CCB64A22DDF2}"/>
              </a:ext>
            </a:extLst>
          </p:cNvPr>
          <p:cNvSpPr txBox="1"/>
          <p:nvPr/>
        </p:nvSpPr>
        <p:spPr>
          <a:xfrm>
            <a:off x="8143560" y="7690991"/>
            <a:ext cx="64868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 err="1"/>
              <a:t>iGAN</a:t>
            </a:r>
            <a:r>
              <a:rPr lang="zh-CN" altLang="en-US" sz="2800" dirty="0"/>
              <a:t> </a:t>
            </a:r>
            <a:r>
              <a:rPr lang="en-US" altLang="zh-CN" sz="2800" dirty="0"/>
              <a:t>[Zhu,</a:t>
            </a:r>
            <a:r>
              <a:rPr lang="zh-CN" altLang="en-US" sz="2800" dirty="0"/>
              <a:t> </a:t>
            </a:r>
            <a:r>
              <a:rPr lang="en-US" dirty="0" err="1"/>
              <a:t>Krähenbühl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Shechtman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Efros</a:t>
            </a:r>
            <a:r>
              <a:rPr lang="en-US" altLang="zh-CN" sz="2800" dirty="0"/>
              <a:t>]</a:t>
            </a:r>
            <a:endParaRPr lang="en-US" sz="28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620A79A-B40E-C94B-8496-DACDF3F84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1815" y="7124178"/>
            <a:ext cx="5680058" cy="781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BBE668-E822-7D48-BF92-DCBD0CC4F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5581" y="6628978"/>
            <a:ext cx="1257300" cy="438150"/>
          </a:xfrm>
          <a:prstGeom prst="rect">
            <a:avLst/>
          </a:prstGeom>
        </p:spPr>
      </p:pic>
      <p:pic>
        <p:nvPicPr>
          <p:cNvPr id="74" name="equation.pdf">
            <a:extLst>
              <a:ext uri="{FF2B5EF4-FFF2-40B4-BE49-F238E27FC236}">
                <a16:creationId xmlns:a16="http://schemas.microsoft.com/office/drawing/2014/main" id="{58B37D68-4683-2A49-BE14-E38EBCBEA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127" y="2569775"/>
            <a:ext cx="345918" cy="51000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398F76-3BD7-E54B-9D9A-C97CECE5E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72585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9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81" y="1218015"/>
            <a:ext cx="5964734" cy="596473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141" name="Shape 3141"/>
          <p:cNvSpPr/>
          <p:nvPr/>
        </p:nvSpPr>
        <p:spPr>
          <a:xfrm>
            <a:off x="3658846" y="174720"/>
            <a:ext cx="7312708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 sz="7700"/>
            </a:lvl1pPr>
          </a:lstStyle>
          <a:p>
            <a:r>
              <a:rPr sz="6400" dirty="0"/>
              <a:t>Find the </a:t>
            </a:r>
            <a:r>
              <a:rPr lang="en-US" altLang="zh-CN" sz="6400" dirty="0"/>
              <a:t>D</a:t>
            </a:r>
            <a:r>
              <a:rPr sz="6400" dirty="0"/>
              <a:t>ifferences…</a:t>
            </a:r>
          </a:p>
        </p:txBody>
      </p:sp>
      <p:sp>
        <p:nvSpPr>
          <p:cNvPr id="3142" name="Shape 3142"/>
          <p:cNvSpPr/>
          <p:nvPr/>
        </p:nvSpPr>
        <p:spPr>
          <a:xfrm>
            <a:off x="2784205" y="7129756"/>
            <a:ext cx="247548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algn="ctr"/>
            <a:r>
              <a:rPr sz="3200" dirty="0"/>
              <a:t>Original image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853D21-409B-E44B-87E1-AA910125F2E8}"/>
              </a:ext>
            </a:extLst>
          </p:cNvPr>
          <p:cNvGrpSpPr/>
          <p:nvPr/>
        </p:nvGrpSpPr>
        <p:grpSpPr>
          <a:xfrm>
            <a:off x="7705587" y="1219673"/>
            <a:ext cx="5964734" cy="6464081"/>
            <a:chOff x="7705587" y="1219673"/>
            <a:chExt cx="5964734" cy="6464081"/>
          </a:xfrm>
        </p:grpSpPr>
        <p:pic>
          <p:nvPicPr>
            <p:cNvPr id="3140" name="pasted-image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5587" y="1219673"/>
              <a:ext cx="5964734" cy="5964734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3143" name="Shape 3143"/>
            <p:cNvSpPr/>
            <p:nvPr/>
          </p:nvSpPr>
          <p:spPr>
            <a:xfrm>
              <a:off x="8514955" y="7129756"/>
              <a:ext cx="4345998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0480" tIns="30480" rIns="30480" bIns="30480" anchor="ctr">
              <a:spAutoFit/>
            </a:bodyPr>
            <a:lstStyle/>
            <a:p>
              <a:pPr algn="ctr"/>
              <a:r>
                <a:rPr sz="3200" dirty="0"/>
                <a:t>GAN reconstructed image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31DDA6-12EB-B14A-B17A-C0BB9394F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473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5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81" y="1218015"/>
            <a:ext cx="5964734" cy="596473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146" name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587" y="1219673"/>
            <a:ext cx="5964734" cy="596473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150" name="Shape 3150"/>
          <p:cNvSpPr/>
          <p:nvPr/>
        </p:nvSpPr>
        <p:spPr>
          <a:xfrm flipH="1">
            <a:off x="8214209" y="2754740"/>
            <a:ext cx="227595" cy="850385"/>
          </a:xfrm>
          <a:prstGeom prst="line">
            <a:avLst/>
          </a:prstGeom>
          <a:ln w="76200">
            <a:solidFill>
              <a:schemeClr val="bg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/>
          </a:p>
        </p:txBody>
      </p:sp>
      <p:sp>
        <p:nvSpPr>
          <p:cNvPr id="3151" name="Shape 3151"/>
          <p:cNvSpPr/>
          <p:nvPr/>
        </p:nvSpPr>
        <p:spPr>
          <a:xfrm>
            <a:off x="7768596" y="2337340"/>
            <a:ext cx="214719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800" dirty="0">
                <a:solidFill>
                  <a:schemeClr val="bg1"/>
                </a:solidFill>
              </a:rPr>
              <a:t>No microwave</a:t>
            </a:r>
          </a:p>
        </p:txBody>
      </p:sp>
      <p:sp>
        <p:nvSpPr>
          <p:cNvPr id="3152" name="Shape 3152"/>
          <p:cNvSpPr/>
          <p:nvPr/>
        </p:nvSpPr>
        <p:spPr>
          <a:xfrm>
            <a:off x="11162939" y="1942074"/>
            <a:ext cx="794722" cy="452497"/>
          </a:xfrm>
          <a:prstGeom prst="line">
            <a:avLst/>
          </a:prstGeom>
          <a:ln w="76200">
            <a:solidFill>
              <a:schemeClr val="bg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/>
          </a:p>
        </p:txBody>
      </p:sp>
      <p:sp>
        <p:nvSpPr>
          <p:cNvPr id="3153" name="Shape 3153"/>
          <p:cNvSpPr/>
          <p:nvPr/>
        </p:nvSpPr>
        <p:spPr>
          <a:xfrm>
            <a:off x="10198863" y="1397004"/>
            <a:ext cx="129426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800">
                <a:solidFill>
                  <a:schemeClr val="bg1"/>
                </a:solidFill>
              </a:rPr>
              <a:t>No lamp</a:t>
            </a:r>
          </a:p>
        </p:txBody>
      </p:sp>
      <p:sp>
        <p:nvSpPr>
          <p:cNvPr id="3154" name="Shape 3154"/>
          <p:cNvSpPr/>
          <p:nvPr/>
        </p:nvSpPr>
        <p:spPr>
          <a:xfrm flipV="1">
            <a:off x="8759891" y="5156015"/>
            <a:ext cx="304461" cy="738886"/>
          </a:xfrm>
          <a:prstGeom prst="line">
            <a:avLst/>
          </a:prstGeom>
          <a:ln w="76200">
            <a:solidFill>
              <a:schemeClr val="bg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/>
          </a:p>
        </p:txBody>
      </p:sp>
      <p:sp>
        <p:nvSpPr>
          <p:cNvPr id="3155" name="Shape 3155"/>
          <p:cNvSpPr/>
          <p:nvPr/>
        </p:nvSpPr>
        <p:spPr>
          <a:xfrm>
            <a:off x="7895822" y="5989713"/>
            <a:ext cx="229524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800">
                <a:solidFill>
                  <a:schemeClr val="bg1"/>
                </a:solidFill>
              </a:rPr>
              <a:t>No chairs/table</a:t>
            </a:r>
          </a:p>
        </p:txBody>
      </p:sp>
      <p:sp>
        <p:nvSpPr>
          <p:cNvPr id="3156" name="Shape 3156"/>
          <p:cNvSpPr/>
          <p:nvPr/>
        </p:nvSpPr>
        <p:spPr>
          <a:xfrm flipV="1">
            <a:off x="10200050" y="6004268"/>
            <a:ext cx="304461" cy="738886"/>
          </a:xfrm>
          <a:prstGeom prst="line">
            <a:avLst/>
          </a:prstGeom>
          <a:ln w="76200">
            <a:solidFill>
              <a:schemeClr val="bg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endParaRPr sz="1920">
              <a:solidFill>
                <a:srgbClr val="FFFFFF"/>
              </a:solidFill>
            </a:endParaRPr>
          </a:p>
        </p:txBody>
      </p:sp>
      <p:sp>
        <p:nvSpPr>
          <p:cNvPr id="3157" name="Shape 3157"/>
          <p:cNvSpPr/>
          <p:nvPr/>
        </p:nvSpPr>
        <p:spPr>
          <a:xfrm>
            <a:off x="9043110" y="6725797"/>
            <a:ext cx="297395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800">
                <a:solidFill>
                  <a:schemeClr val="bg1"/>
                </a:solidFill>
              </a:rPr>
              <a:t>No something there</a:t>
            </a:r>
          </a:p>
        </p:txBody>
      </p:sp>
      <p:sp>
        <p:nvSpPr>
          <p:cNvPr id="3158" name="Shape 3158"/>
          <p:cNvSpPr/>
          <p:nvPr/>
        </p:nvSpPr>
        <p:spPr>
          <a:xfrm flipV="1">
            <a:off x="11854953" y="4639303"/>
            <a:ext cx="382471" cy="918781"/>
          </a:xfrm>
          <a:prstGeom prst="line">
            <a:avLst/>
          </a:prstGeom>
          <a:ln w="76200">
            <a:solidFill>
              <a:schemeClr val="bg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/>
          </a:p>
        </p:txBody>
      </p:sp>
      <p:sp>
        <p:nvSpPr>
          <p:cNvPr id="3159" name="Shape 3159"/>
          <p:cNvSpPr/>
          <p:nvPr/>
        </p:nvSpPr>
        <p:spPr>
          <a:xfrm>
            <a:off x="11278365" y="5515243"/>
            <a:ext cx="134248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800">
                <a:solidFill>
                  <a:schemeClr val="bg1"/>
                </a:solidFill>
              </a:rPr>
              <a:t>No stove</a:t>
            </a:r>
          </a:p>
        </p:txBody>
      </p:sp>
      <p:sp>
        <p:nvSpPr>
          <p:cNvPr id="3160" name="Shape 3160"/>
          <p:cNvSpPr/>
          <p:nvPr/>
        </p:nvSpPr>
        <p:spPr>
          <a:xfrm flipH="1">
            <a:off x="9384150" y="3063876"/>
            <a:ext cx="291782" cy="797595"/>
          </a:xfrm>
          <a:prstGeom prst="line">
            <a:avLst/>
          </a:prstGeom>
          <a:ln w="76200">
            <a:solidFill>
              <a:schemeClr val="bg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/>
          </a:p>
        </p:txBody>
      </p:sp>
      <p:sp>
        <p:nvSpPr>
          <p:cNvPr id="3161" name="Shape 3161"/>
          <p:cNvSpPr/>
          <p:nvPr/>
        </p:nvSpPr>
        <p:spPr>
          <a:xfrm>
            <a:off x="9174439" y="2658024"/>
            <a:ext cx="172566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800" dirty="0">
                <a:solidFill>
                  <a:schemeClr val="bg1"/>
                </a:solidFill>
              </a:rPr>
              <a:t>No window</a:t>
            </a:r>
          </a:p>
        </p:txBody>
      </p:sp>
      <p:sp>
        <p:nvSpPr>
          <p:cNvPr id="3162" name="Shape 3162"/>
          <p:cNvSpPr/>
          <p:nvPr/>
        </p:nvSpPr>
        <p:spPr>
          <a:xfrm flipV="1">
            <a:off x="12579542" y="6016167"/>
            <a:ext cx="304461" cy="738886"/>
          </a:xfrm>
          <a:prstGeom prst="line">
            <a:avLst/>
          </a:prstGeom>
          <a:ln w="76200">
            <a:solidFill>
              <a:schemeClr val="bg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920"/>
          </a:p>
        </p:txBody>
      </p:sp>
      <p:sp>
        <p:nvSpPr>
          <p:cNvPr id="3163" name="Shape 3163"/>
          <p:cNvSpPr/>
          <p:nvPr/>
        </p:nvSpPr>
        <p:spPr>
          <a:xfrm>
            <a:off x="12074568" y="6737696"/>
            <a:ext cx="119327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800">
                <a:solidFill>
                  <a:schemeClr val="bg1"/>
                </a:solidFill>
              </a:rPr>
              <a:t>No plug</a:t>
            </a:r>
          </a:p>
        </p:txBody>
      </p:sp>
      <p:sp>
        <p:nvSpPr>
          <p:cNvPr id="21" name="Shape 3141">
            <a:extLst>
              <a:ext uri="{FF2B5EF4-FFF2-40B4-BE49-F238E27FC236}">
                <a16:creationId xmlns:a16="http://schemas.microsoft.com/office/drawing/2014/main" id="{EB87081F-DCD9-1143-8E2F-0497B92911F9}"/>
              </a:ext>
            </a:extLst>
          </p:cNvPr>
          <p:cNvSpPr/>
          <p:nvPr/>
        </p:nvSpPr>
        <p:spPr>
          <a:xfrm>
            <a:off x="3658846" y="174720"/>
            <a:ext cx="7312708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 sz="7700"/>
            </a:lvl1pPr>
          </a:lstStyle>
          <a:p>
            <a:r>
              <a:rPr sz="6400" dirty="0"/>
              <a:t>Find the </a:t>
            </a:r>
            <a:r>
              <a:rPr lang="en-US" altLang="zh-CN" sz="6400" dirty="0"/>
              <a:t>D</a:t>
            </a:r>
            <a:r>
              <a:rPr sz="6400" dirty="0"/>
              <a:t>ifferences…</a:t>
            </a:r>
          </a:p>
        </p:txBody>
      </p:sp>
      <p:sp>
        <p:nvSpPr>
          <p:cNvPr id="22" name="Shape 3142">
            <a:extLst>
              <a:ext uri="{FF2B5EF4-FFF2-40B4-BE49-F238E27FC236}">
                <a16:creationId xmlns:a16="http://schemas.microsoft.com/office/drawing/2014/main" id="{D399B8AE-4CFF-0841-A8C8-2D0F7AE367D7}"/>
              </a:ext>
            </a:extLst>
          </p:cNvPr>
          <p:cNvSpPr/>
          <p:nvPr/>
        </p:nvSpPr>
        <p:spPr>
          <a:xfrm>
            <a:off x="2784205" y="7129756"/>
            <a:ext cx="247548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r>
              <a:rPr sz="3200" dirty="0"/>
              <a:t>Original image</a:t>
            </a:r>
          </a:p>
        </p:txBody>
      </p:sp>
      <p:sp>
        <p:nvSpPr>
          <p:cNvPr id="23" name="Shape 3143">
            <a:extLst>
              <a:ext uri="{FF2B5EF4-FFF2-40B4-BE49-F238E27FC236}">
                <a16:creationId xmlns:a16="http://schemas.microsoft.com/office/drawing/2014/main" id="{31122D7F-89CE-0648-9CB6-619C31CD23E4}"/>
              </a:ext>
            </a:extLst>
          </p:cNvPr>
          <p:cNvSpPr/>
          <p:nvPr/>
        </p:nvSpPr>
        <p:spPr>
          <a:xfrm>
            <a:off x="8514955" y="7129756"/>
            <a:ext cx="434599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algn="ctr"/>
            <a:r>
              <a:rPr sz="3200" dirty="0"/>
              <a:t>GAN reconstructed image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68EEB2-9639-7344-9798-EA6990526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6331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890B-9CBA-8545-92CA-F64FD107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Editing with Optimization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23A3A4C-1BBD-1842-9AE7-C7B2442A49B5}"/>
              </a:ext>
            </a:extLst>
          </p:cNvPr>
          <p:cNvSpPr txBox="1">
            <a:spLocks/>
          </p:cNvSpPr>
          <p:nvPr/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defPPr>
              <a:defRPr lang="es-ES"/>
            </a:defPPr>
            <a:lvl1pPr marL="0" algn="r" defTabSz="1463040" rtl="0" eaLnBrk="1" latinLnBrk="0" hangingPunct="1"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520" algn="l" defTabSz="1463040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040" algn="l" defTabSz="1463040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560" algn="l" defTabSz="1463040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80" algn="l" defTabSz="1463040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algn="l" defTabSz="1463040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120" algn="l" defTabSz="1463040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640" algn="l" defTabSz="1463040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60" algn="l" defTabSz="1463040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2FADFE-3B8F-471C-ABF0-DBC7717ECBBC}" type="slidenum">
              <a:rPr lang="es-ES" smtClean="0"/>
              <a:pPr/>
              <a:t>2</a:t>
            </a:fld>
            <a:endParaRPr lang="es-E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1BAE9A-EE6A-474F-8E78-E220AD06FE87}"/>
              </a:ext>
            </a:extLst>
          </p:cNvPr>
          <p:cNvGrpSpPr/>
          <p:nvPr/>
        </p:nvGrpSpPr>
        <p:grpSpPr>
          <a:xfrm>
            <a:off x="2616748" y="1294122"/>
            <a:ext cx="10153128" cy="2352765"/>
            <a:chOff x="2616748" y="1294122"/>
            <a:chExt cx="10153128" cy="2352765"/>
          </a:xfrm>
        </p:grpSpPr>
        <p:pic>
          <p:nvPicPr>
            <p:cNvPr id="7" name="pasted-image-enhanced.png">
              <a:extLst>
                <a:ext uri="{FF2B5EF4-FFF2-40B4-BE49-F238E27FC236}">
                  <a16:creationId xmlns:a16="http://schemas.microsoft.com/office/drawing/2014/main" id="{2A7D08BC-D4AA-6B4F-95DD-050B7AE3E842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2" r="12832"/>
            <a:stretch/>
          </p:blipFill>
          <p:spPr>
            <a:xfrm>
              <a:off x="5315417" y="1913143"/>
              <a:ext cx="1460754" cy="109728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54D35F5-25E3-6246-9B62-E9D488EE066F}"/>
                    </a:ext>
                  </a:extLst>
                </p:cNvPr>
                <p:cNvSpPr txBox="1"/>
                <p:nvPr/>
              </p:nvSpPr>
              <p:spPr>
                <a:xfrm>
                  <a:off x="5799477" y="1304158"/>
                  <a:ext cx="492634" cy="5541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001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1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00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DACAD41-078A-8644-A9FC-0BBAFD470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477" y="1304158"/>
                  <a:ext cx="492634" cy="554126"/>
                </a:xfrm>
                <a:prstGeom prst="rect">
                  <a:avLst/>
                </a:prstGeom>
                <a:blipFill>
                  <a:blip r:embed="rId4"/>
                  <a:stretch>
                    <a:fillRect t="-222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BE4097-6E89-6B48-A559-E35ADD443FCB}"/>
                </a:ext>
              </a:extLst>
            </p:cNvPr>
            <p:cNvSpPr txBox="1"/>
            <p:nvPr/>
          </p:nvSpPr>
          <p:spPr>
            <a:xfrm>
              <a:off x="4886279" y="3185222"/>
              <a:ext cx="2348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optimized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output</a:t>
              </a: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78E99D-6655-0D48-B6A2-3635564F2BBE}"/>
                    </a:ext>
                  </a:extLst>
                </p:cNvPr>
                <p:cNvSpPr txBox="1"/>
                <p:nvPr/>
              </p:nvSpPr>
              <p:spPr>
                <a:xfrm>
                  <a:off x="6802055" y="1994760"/>
                  <a:ext cx="371075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6075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6000" i="1" dirty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6000" b="0" i="0" dirty="0" smtClean="0">
                            <a:latin typeface="Cambria Math" panose="02040503050406030204" pitchFamily="18" charset="0"/>
                          </a:rPr>
                          <m:t>Gram</m:t>
                        </m:r>
                        <m:r>
                          <a:rPr lang="en-US" altLang="zh-CN" sz="6000" i="1" dirty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67AF11D-07A8-CD44-9C56-4B6D39CCB6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2055" y="1994760"/>
                  <a:ext cx="3710759" cy="1015663"/>
                </a:xfrm>
                <a:prstGeom prst="rect">
                  <a:avLst/>
                </a:prstGeom>
                <a:blipFill>
                  <a:blip r:embed="rId5"/>
                  <a:stretch>
                    <a:fillRect l="-4422" r="-4082" b="-24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0EACAC4-D174-1446-B347-BCE946B2B6F6}"/>
                    </a:ext>
                  </a:extLst>
                </p:cNvPr>
                <p:cNvSpPr txBox="1"/>
                <p:nvPr/>
              </p:nvSpPr>
              <p:spPr>
                <a:xfrm>
                  <a:off x="2616748" y="1988971"/>
                  <a:ext cx="2916183" cy="1027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6075" smtClean="0"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sz="6075" b="0" i="0" smtClean="0">
                            <a:latin typeface="Cambria Math" panose="02040503050406030204" pitchFamily="18" charset="0"/>
                          </a:rPr>
                          <m:t>Gram</m:t>
                        </m:r>
                        <m:r>
                          <a:rPr lang="en-US" altLang="zh-CN" sz="6075">
                            <a:latin typeface="Cambria Math" panose="02040503050406030204" pitchFamily="18" charset="0"/>
                          </a:rPr>
                          <m:t>( </m:t>
                        </m:r>
                      </m:oMath>
                    </m:oMathPara>
                  </a14:m>
                  <a:endParaRPr lang="en-US" sz="6075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438342B-76C7-4C45-8DEE-A510C82BE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748" y="1988971"/>
                  <a:ext cx="2916183" cy="1027204"/>
                </a:xfrm>
                <a:prstGeom prst="rect">
                  <a:avLst/>
                </a:prstGeom>
                <a:blipFill>
                  <a:blip r:embed="rId6"/>
                  <a:stretch>
                    <a:fillRect l="-5195" t="-2439" r="-6926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DEFE472-197F-2845-8483-9C2B3AFB1267}"/>
                    </a:ext>
                  </a:extLst>
                </p:cNvPr>
                <p:cNvSpPr txBox="1"/>
                <p:nvPr/>
              </p:nvSpPr>
              <p:spPr>
                <a:xfrm>
                  <a:off x="11838211" y="1988971"/>
                  <a:ext cx="931665" cy="1027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6075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6075" dirty="0">
                            <a:latin typeface="Cambria Math" charset="0"/>
                          </a:rPr>
                          <m:t>|</m:t>
                        </m:r>
                      </m:oMath>
                    </m:oMathPara>
                  </a14:m>
                  <a:endParaRPr lang="en-US" sz="6075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42E35F0-8F6E-7048-9F55-EB9209037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8211" y="1988971"/>
                  <a:ext cx="931665" cy="1027204"/>
                </a:xfrm>
                <a:prstGeom prst="rect">
                  <a:avLst/>
                </a:prstGeom>
                <a:blipFill>
                  <a:blip r:embed="rId7"/>
                  <a:stretch>
                    <a:fillRect l="-18919" r="-17568" b="-256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383D72-4BEF-6147-95D4-875C300AE1D3}"/>
                </a:ext>
              </a:extLst>
            </p:cNvPr>
            <p:cNvSpPr txBox="1"/>
            <p:nvPr/>
          </p:nvSpPr>
          <p:spPr>
            <a:xfrm>
              <a:off x="10390250" y="3171660"/>
              <a:ext cx="15956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style image</a:t>
              </a:r>
              <a:endParaRPr lang="en-US" sz="2400" dirty="0"/>
            </a:p>
          </p:txBody>
        </p:sp>
        <p:pic>
          <p:nvPicPr>
            <p:cNvPr id="14" name="pasted-image-enhanced.png">
              <a:extLst>
                <a:ext uri="{FF2B5EF4-FFF2-40B4-BE49-F238E27FC236}">
                  <a16:creationId xmlns:a16="http://schemas.microsoft.com/office/drawing/2014/main" id="{3AEE6BFD-5A62-CF4A-8FF1-EF19B2BD986E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507392" y="2019568"/>
              <a:ext cx="1382497" cy="109556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2610326-1BF8-2B40-BFC5-42AB7C0FBF20}"/>
                    </a:ext>
                  </a:extLst>
                </p:cNvPr>
                <p:cNvSpPr txBox="1"/>
                <p:nvPr/>
              </p:nvSpPr>
              <p:spPr>
                <a:xfrm>
                  <a:off x="10891881" y="1294122"/>
                  <a:ext cx="465191" cy="5541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001">
                            <a:latin typeface="Cambria Math" charset="0"/>
                          </a:rPr>
                          <m:t>y</m:t>
                        </m:r>
                      </m:oMath>
                    </m:oMathPara>
                  </a14:m>
                  <a:endParaRPr lang="en-US" sz="300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0A13D50-47DB-734E-8F69-ACD8B9E72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1881" y="1294122"/>
                  <a:ext cx="465191" cy="554126"/>
                </a:xfrm>
                <a:prstGeom prst="rect">
                  <a:avLst/>
                </a:prstGeom>
                <a:blipFill>
                  <a:blip r:embed="rId9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6921AA-0E02-2842-BDC8-F1408E3562FD}"/>
                </a:ext>
              </a:extLst>
            </p:cNvPr>
            <p:cNvSpPr txBox="1"/>
            <p:nvPr/>
          </p:nvSpPr>
          <p:spPr>
            <a:xfrm>
              <a:off x="7229987" y="2324217"/>
              <a:ext cx="86628" cy="554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2863" tIns="42863" rIns="42863" bIns="42863" numCol="1" spcCol="38100" rtlCol="0" anchor="ctr">
              <a:spAutoFit/>
            </a:bodyPr>
            <a:lstStyle/>
            <a:p>
              <a:pPr algn="ctr" defTabSz="492948" hangingPunct="0"/>
              <a:endParaRPr lang="en-US" sz="3038" dirty="0">
                <a:solidFill>
                  <a:srgbClr val="000000"/>
                </a:solidFill>
                <a:sym typeface="Helvetica Ligh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0CFD13-4C30-5B46-9909-384D075847AE}"/>
              </a:ext>
            </a:extLst>
          </p:cNvPr>
          <p:cNvGrpSpPr/>
          <p:nvPr/>
        </p:nvGrpSpPr>
        <p:grpSpPr>
          <a:xfrm>
            <a:off x="1411576" y="3743315"/>
            <a:ext cx="8473277" cy="2352765"/>
            <a:chOff x="1411576" y="3743315"/>
            <a:chExt cx="8473277" cy="2352765"/>
          </a:xfrm>
        </p:grpSpPr>
        <p:pic>
          <p:nvPicPr>
            <p:cNvPr id="18" name="pasted-image-enhanced.png">
              <a:extLst>
                <a:ext uri="{FF2B5EF4-FFF2-40B4-BE49-F238E27FC236}">
                  <a16:creationId xmlns:a16="http://schemas.microsoft.com/office/drawing/2014/main" id="{3F0A62D7-1208-AC45-838D-EF37B387DD9B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2" r="12832"/>
            <a:stretch/>
          </p:blipFill>
          <p:spPr>
            <a:xfrm>
              <a:off x="3854663" y="4362336"/>
              <a:ext cx="1460754" cy="109728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35D8A59-9484-6445-978F-024B8362C236}"/>
                    </a:ext>
                  </a:extLst>
                </p:cNvPr>
                <p:cNvSpPr txBox="1"/>
                <p:nvPr/>
              </p:nvSpPr>
              <p:spPr>
                <a:xfrm>
                  <a:off x="4338723" y="3753351"/>
                  <a:ext cx="492634" cy="5541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001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1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00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7B9C7E-AEDC-4B4F-BC54-77FEC09C6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23" y="3753351"/>
                  <a:ext cx="492634" cy="554126"/>
                </a:xfrm>
                <a:prstGeom prst="rect">
                  <a:avLst/>
                </a:prstGeom>
                <a:blipFill>
                  <a:blip r:embed="rId10"/>
                  <a:stretch>
                    <a:fillRect t="-4444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AB4925-A1AF-B844-B3AE-54367F299CE1}"/>
                </a:ext>
              </a:extLst>
            </p:cNvPr>
            <p:cNvSpPr txBox="1"/>
            <p:nvPr/>
          </p:nvSpPr>
          <p:spPr>
            <a:xfrm>
              <a:off x="3425525" y="5634415"/>
              <a:ext cx="2348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optimized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output</a:t>
              </a: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4C8FE0-2A0F-9B46-98DC-879899B9C532}"/>
                    </a:ext>
                  </a:extLst>
                </p:cNvPr>
                <p:cNvSpPr txBox="1"/>
                <p:nvPr/>
              </p:nvSpPr>
              <p:spPr>
                <a:xfrm>
                  <a:off x="5341301" y="4443953"/>
                  <a:ext cx="233538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6075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6000" i="1" dirty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6000" dirty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zh-CN" sz="6000" i="1" dirty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3C9B3D-20A9-5849-8843-C980A61F0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301" y="4443953"/>
                  <a:ext cx="2335383" cy="1015663"/>
                </a:xfrm>
                <a:prstGeom prst="rect">
                  <a:avLst/>
                </a:prstGeom>
                <a:blipFill>
                  <a:blip r:embed="rId11"/>
                  <a:stretch>
                    <a:fillRect l="-7027" r="-7027" b="-24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CE9D30F-F060-DA46-9B95-D5C6C5BE4725}"/>
                    </a:ext>
                  </a:extLst>
                </p:cNvPr>
                <p:cNvSpPr txBox="1"/>
                <p:nvPr/>
              </p:nvSpPr>
              <p:spPr>
                <a:xfrm>
                  <a:off x="2598463" y="4438164"/>
                  <a:ext cx="1521570" cy="1027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6075"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sz="6075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zh-CN" sz="6075">
                            <a:latin typeface="Cambria Math" panose="02040503050406030204" pitchFamily="18" charset="0"/>
                          </a:rPr>
                          <m:t>( </m:t>
                        </m:r>
                      </m:oMath>
                    </m:oMathPara>
                  </a14:m>
                  <a:endParaRPr lang="en-US" sz="6075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7EA446-4535-414C-8659-9FC2FBAC3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463" y="4438164"/>
                  <a:ext cx="1521570" cy="1027204"/>
                </a:xfrm>
                <a:prstGeom prst="rect">
                  <a:avLst/>
                </a:prstGeom>
                <a:blipFill>
                  <a:blip r:embed="rId12"/>
                  <a:stretch>
                    <a:fillRect l="-10744" t="-2439" r="-13223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99E254A-FEE5-364B-9485-2686A849ED2A}"/>
                    </a:ext>
                  </a:extLst>
                </p:cNvPr>
                <p:cNvSpPr txBox="1"/>
                <p:nvPr/>
              </p:nvSpPr>
              <p:spPr>
                <a:xfrm>
                  <a:off x="8953188" y="4438164"/>
                  <a:ext cx="931665" cy="1027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6075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6075" dirty="0">
                            <a:latin typeface="Cambria Math" charset="0"/>
                          </a:rPr>
                          <m:t>|</m:t>
                        </m:r>
                      </m:oMath>
                    </m:oMathPara>
                  </a14:m>
                  <a:endParaRPr lang="en-US" sz="6075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278EC37-08E9-F246-831D-17021D403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188" y="4438164"/>
                  <a:ext cx="931665" cy="1027204"/>
                </a:xfrm>
                <a:prstGeom prst="rect">
                  <a:avLst/>
                </a:prstGeom>
                <a:blipFill>
                  <a:blip r:embed="rId13"/>
                  <a:stretch>
                    <a:fillRect l="-18919" r="-17568" b="-256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292F7F-AC68-1C4F-B067-32B3CBA1D2FD}"/>
                </a:ext>
              </a:extLst>
            </p:cNvPr>
            <p:cNvSpPr txBox="1"/>
            <p:nvPr/>
          </p:nvSpPr>
          <p:spPr>
            <a:xfrm>
              <a:off x="7315367" y="5620853"/>
              <a:ext cx="19754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content image</a:t>
              </a:r>
              <a:endParaRPr lang="en-US" sz="2400" dirty="0"/>
            </a:p>
          </p:txBody>
        </p:sp>
        <p:pic>
          <p:nvPicPr>
            <p:cNvPr id="25" name="pasted-image-enhanced.png">
              <a:extLst>
                <a:ext uri="{FF2B5EF4-FFF2-40B4-BE49-F238E27FC236}">
                  <a16:creationId xmlns:a16="http://schemas.microsoft.com/office/drawing/2014/main" id="{06D31077-1F5F-914C-9B3D-1970BFC1B0E6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04517" y="4383209"/>
              <a:ext cx="1460753" cy="109556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E0F7624-4EE3-DF4E-8A46-852F9D587B64}"/>
                    </a:ext>
                  </a:extLst>
                </p:cNvPr>
                <p:cNvSpPr txBox="1"/>
                <p:nvPr/>
              </p:nvSpPr>
              <p:spPr>
                <a:xfrm>
                  <a:off x="8006858" y="3743315"/>
                  <a:ext cx="488082" cy="5541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1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00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D59EE62-8494-EF4A-BE06-2B3D491F1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858" y="3743315"/>
                  <a:ext cx="488082" cy="55412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2643C0-55C0-1F47-B0C6-C8C7358C4B44}"/>
                </a:ext>
              </a:extLst>
            </p:cNvPr>
            <p:cNvSpPr txBox="1"/>
            <p:nvPr/>
          </p:nvSpPr>
          <p:spPr>
            <a:xfrm>
              <a:off x="5769233" y="4773410"/>
              <a:ext cx="86628" cy="554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2863" tIns="42863" rIns="42863" bIns="42863" numCol="1" spcCol="38100" rtlCol="0" anchor="ctr">
              <a:spAutoFit/>
            </a:bodyPr>
            <a:lstStyle/>
            <a:p>
              <a:pPr algn="ctr" defTabSz="492948" hangingPunct="0"/>
              <a:endParaRPr lang="en-US" sz="3038" dirty="0">
                <a:solidFill>
                  <a:srgbClr val="000000"/>
                </a:solidFill>
                <a:sym typeface="Helvetica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A3FB60D-ECD7-684B-B65A-0BE42E65031D}"/>
                    </a:ext>
                  </a:extLst>
                </p:cNvPr>
                <p:cNvSpPr txBox="1"/>
                <p:nvPr/>
              </p:nvSpPr>
              <p:spPr>
                <a:xfrm>
                  <a:off x="1411576" y="4391760"/>
                  <a:ext cx="93487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7236212-8F0A-0346-9592-792B5205F2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1576" y="4391760"/>
                  <a:ext cx="934871" cy="1015663"/>
                </a:xfrm>
                <a:prstGeom prst="rect">
                  <a:avLst/>
                </a:prstGeom>
                <a:blipFill>
                  <a:blip r:embed="rId16"/>
                  <a:stretch>
                    <a:fillRect l="-6757" r="-6757" b="-1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110E769-F66D-2D43-B803-202A65F4D7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4" y="6371891"/>
            <a:ext cx="13125336" cy="15178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21F4E5-984E-E641-B553-9445F4C510A5}"/>
              </a:ext>
            </a:extLst>
          </p:cNvPr>
          <p:cNvSpPr txBox="1"/>
          <p:nvPr/>
        </p:nvSpPr>
        <p:spPr>
          <a:xfrm>
            <a:off x="6060510" y="7439170"/>
            <a:ext cx="176362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input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047655-C062-EE48-9B37-1D1ED6F3A4AE}"/>
              </a:ext>
            </a:extLst>
          </p:cNvPr>
          <p:cNvSpPr txBox="1"/>
          <p:nvPr/>
        </p:nvSpPr>
        <p:spPr>
          <a:xfrm>
            <a:off x="12499776" y="7439169"/>
            <a:ext cx="19881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2BBA1-2BEC-664F-8DF4-DDF1940C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169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2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759"/>
            <a:ext cx="2621333" cy="262133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741A8886-33AF-084B-8F80-7D924D7E6D2E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Reconstructing</a:t>
            </a:r>
            <a:r>
              <a:rPr lang="zh-CN" altLang="en-US" sz="6400" dirty="0"/>
              <a:t> </a:t>
            </a:r>
            <a:r>
              <a:rPr lang="en-US" altLang="zh-CN" sz="6400" dirty="0"/>
              <a:t>a</a:t>
            </a:r>
            <a:r>
              <a:rPr lang="zh-CN" altLang="en-US" sz="6400" dirty="0"/>
              <a:t> </a:t>
            </a:r>
            <a:r>
              <a:rPr lang="en-US" altLang="zh-CN" sz="6400" dirty="0"/>
              <a:t>Real</a:t>
            </a:r>
            <a:r>
              <a:rPr lang="zh-CN" altLang="en-US" sz="6400" dirty="0"/>
              <a:t> </a:t>
            </a:r>
            <a:r>
              <a:rPr lang="en-US" altLang="zh-CN" sz="6400" dirty="0"/>
              <a:t>Photo</a:t>
            </a:r>
            <a:endParaRPr lang="en-US" sz="6400" dirty="0"/>
          </a:p>
        </p:txBody>
      </p:sp>
      <p:sp>
        <p:nvSpPr>
          <p:cNvPr id="72" name="Shape 3142">
            <a:extLst>
              <a:ext uri="{FF2B5EF4-FFF2-40B4-BE49-F238E27FC236}">
                <a16:creationId xmlns:a16="http://schemas.microsoft.com/office/drawing/2014/main" id="{9C9403F6-E0A0-6D44-919B-312A83D7B80F}"/>
              </a:ext>
            </a:extLst>
          </p:cNvPr>
          <p:cNvSpPr/>
          <p:nvPr/>
        </p:nvSpPr>
        <p:spPr>
          <a:xfrm>
            <a:off x="72923" y="2807744"/>
            <a:ext cx="247548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480" tIns="30480" rIns="30480" bIns="30480" anchor="ctr">
            <a:spAutoFit/>
          </a:bodyPr>
          <a:lstStyle/>
          <a:p>
            <a:pPr algn="ctr"/>
            <a:r>
              <a:rPr sz="3200" dirty="0"/>
              <a:t>Original image</a:t>
            </a:r>
          </a:p>
        </p:txBody>
      </p:sp>
      <p:pic>
        <p:nvPicPr>
          <p:cNvPr id="3426" name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042" y="1837944"/>
            <a:ext cx="4832306" cy="483230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428" name="Shape 3428" descr="Circle"/>
          <p:cNvSpPr/>
          <p:nvPr/>
        </p:nvSpPr>
        <p:spPr>
          <a:xfrm>
            <a:off x="2940211" y="3949122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29" name="Shape 3429" descr="Circle"/>
          <p:cNvSpPr/>
          <p:nvPr/>
        </p:nvSpPr>
        <p:spPr>
          <a:xfrm>
            <a:off x="2940211" y="4626231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30" name="Shape 3430" descr="Line"/>
          <p:cNvSpPr/>
          <p:nvPr/>
        </p:nvSpPr>
        <p:spPr>
          <a:xfrm flipV="1">
            <a:off x="4467851" y="3273764"/>
            <a:ext cx="761027" cy="761027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31" name="Shape 3431" descr="Line"/>
          <p:cNvSpPr/>
          <p:nvPr/>
        </p:nvSpPr>
        <p:spPr>
          <a:xfrm flipV="1">
            <a:off x="4463810" y="3174263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32" name="Shape 3432" descr="Line"/>
          <p:cNvSpPr/>
          <p:nvPr/>
        </p:nvSpPr>
        <p:spPr>
          <a:xfrm flipV="1">
            <a:off x="4464096" y="3848253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33" name="Shape 3433" descr="Line"/>
          <p:cNvSpPr/>
          <p:nvPr/>
        </p:nvSpPr>
        <p:spPr>
          <a:xfrm flipV="1">
            <a:off x="4464096" y="4550626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34" name="Shape 3434" descr="Line"/>
          <p:cNvSpPr/>
          <p:nvPr/>
        </p:nvSpPr>
        <p:spPr>
          <a:xfrm flipV="1">
            <a:off x="4464096" y="5226509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35" name="Shape 3435" descr="Line"/>
          <p:cNvSpPr/>
          <p:nvPr/>
        </p:nvSpPr>
        <p:spPr>
          <a:xfrm>
            <a:off x="4465422" y="3555598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36" name="Shape 3436" descr="Line"/>
          <p:cNvSpPr/>
          <p:nvPr/>
        </p:nvSpPr>
        <p:spPr>
          <a:xfrm>
            <a:off x="4465422" y="4262941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37" name="Shape 3437" descr="Line"/>
          <p:cNvSpPr/>
          <p:nvPr/>
        </p:nvSpPr>
        <p:spPr>
          <a:xfrm>
            <a:off x="4465422" y="4931961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38" name="Shape 3438" descr="Line"/>
          <p:cNvSpPr/>
          <p:nvPr/>
        </p:nvSpPr>
        <p:spPr>
          <a:xfrm>
            <a:off x="4465422" y="5628138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39" name="Shape 3439" descr="Line"/>
          <p:cNvSpPr/>
          <p:nvPr/>
        </p:nvSpPr>
        <p:spPr>
          <a:xfrm>
            <a:off x="4425869" y="3660259"/>
            <a:ext cx="844718" cy="69495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40" name="Shape 3440" descr="Line"/>
          <p:cNvSpPr/>
          <p:nvPr/>
        </p:nvSpPr>
        <p:spPr>
          <a:xfrm>
            <a:off x="4425801" y="5019727"/>
            <a:ext cx="844718" cy="69495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41" name="Shape 3441" descr="Line"/>
          <p:cNvSpPr/>
          <p:nvPr/>
        </p:nvSpPr>
        <p:spPr>
          <a:xfrm>
            <a:off x="4425801" y="4367659"/>
            <a:ext cx="844718" cy="694957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42" name="Shape 3442" descr="Line"/>
          <p:cNvSpPr/>
          <p:nvPr/>
        </p:nvSpPr>
        <p:spPr>
          <a:xfrm>
            <a:off x="5530368" y="3147181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43" name="Shape 3443" descr="Line"/>
          <p:cNvSpPr/>
          <p:nvPr/>
        </p:nvSpPr>
        <p:spPr>
          <a:xfrm>
            <a:off x="5530368" y="3824291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44" name="Shape 3444" descr="Line"/>
          <p:cNvSpPr/>
          <p:nvPr/>
        </p:nvSpPr>
        <p:spPr>
          <a:xfrm>
            <a:off x="5530368" y="4501401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45" name="Shape 3445" descr="Line"/>
          <p:cNvSpPr/>
          <p:nvPr/>
        </p:nvSpPr>
        <p:spPr>
          <a:xfrm>
            <a:off x="5530368" y="5202547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46" name="Shape 3446" descr="Line"/>
          <p:cNvSpPr/>
          <p:nvPr/>
        </p:nvSpPr>
        <p:spPr>
          <a:xfrm>
            <a:off x="5530368" y="5883556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47" name="Shape 3447" descr="Line"/>
          <p:cNvSpPr/>
          <p:nvPr/>
        </p:nvSpPr>
        <p:spPr>
          <a:xfrm>
            <a:off x="5641092" y="3235780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48" name="Shape 3448" descr="Line"/>
          <p:cNvSpPr/>
          <p:nvPr/>
        </p:nvSpPr>
        <p:spPr>
          <a:xfrm>
            <a:off x="5531491" y="3311341"/>
            <a:ext cx="806579" cy="107040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49" name="Shape 3449" descr="Line"/>
          <p:cNvSpPr/>
          <p:nvPr/>
        </p:nvSpPr>
        <p:spPr>
          <a:xfrm>
            <a:off x="5641092" y="3929254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50" name="Shape 3450" descr="Line"/>
          <p:cNvSpPr/>
          <p:nvPr/>
        </p:nvSpPr>
        <p:spPr>
          <a:xfrm>
            <a:off x="5531490" y="4004815"/>
            <a:ext cx="806579" cy="107040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51" name="Shape 3451" descr="Line"/>
          <p:cNvSpPr/>
          <p:nvPr/>
        </p:nvSpPr>
        <p:spPr>
          <a:xfrm>
            <a:off x="5639211" y="4631848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52" name="Shape 3452" descr="Line"/>
          <p:cNvSpPr/>
          <p:nvPr/>
        </p:nvSpPr>
        <p:spPr>
          <a:xfrm>
            <a:off x="5529610" y="4707410"/>
            <a:ext cx="806580" cy="107040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53" name="Shape 3453" descr="Circle"/>
          <p:cNvSpPr/>
          <p:nvPr/>
        </p:nvSpPr>
        <p:spPr>
          <a:xfrm>
            <a:off x="5220969" y="2933458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54" name="Shape 3454" descr="Circle"/>
          <p:cNvSpPr/>
          <p:nvPr/>
        </p:nvSpPr>
        <p:spPr>
          <a:xfrm>
            <a:off x="5220969" y="3610568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55" name="Shape 3455" descr="Circle"/>
          <p:cNvSpPr/>
          <p:nvPr/>
        </p:nvSpPr>
        <p:spPr>
          <a:xfrm>
            <a:off x="5220969" y="4287677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56" name="Shape 3456" descr="Circle"/>
          <p:cNvSpPr/>
          <p:nvPr/>
        </p:nvSpPr>
        <p:spPr>
          <a:xfrm>
            <a:off x="5220969" y="4964787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57" name="Shape 3457" descr="Circle"/>
          <p:cNvSpPr/>
          <p:nvPr/>
        </p:nvSpPr>
        <p:spPr>
          <a:xfrm>
            <a:off x="5220969" y="5641896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58" name="Shape 3458" descr="Line"/>
          <p:cNvSpPr/>
          <p:nvPr/>
        </p:nvSpPr>
        <p:spPr>
          <a:xfrm flipV="1">
            <a:off x="5638378" y="3247947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59" name="Shape 3459" descr="Line"/>
          <p:cNvSpPr/>
          <p:nvPr/>
        </p:nvSpPr>
        <p:spPr>
          <a:xfrm flipV="1">
            <a:off x="5668741" y="3917479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60" name="Shape 3460" descr="Line"/>
          <p:cNvSpPr/>
          <p:nvPr/>
        </p:nvSpPr>
        <p:spPr>
          <a:xfrm flipV="1">
            <a:off x="5668741" y="4637095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61" name="Shape 3461" descr="Line"/>
          <p:cNvSpPr/>
          <p:nvPr/>
        </p:nvSpPr>
        <p:spPr>
          <a:xfrm flipV="1">
            <a:off x="5668741" y="5311542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62" name="Shape 3462" descr="Circle"/>
          <p:cNvSpPr/>
          <p:nvPr/>
        </p:nvSpPr>
        <p:spPr>
          <a:xfrm>
            <a:off x="6294848" y="2933458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63" name="Shape 3463" descr="Circle"/>
          <p:cNvSpPr/>
          <p:nvPr/>
        </p:nvSpPr>
        <p:spPr>
          <a:xfrm>
            <a:off x="6294848" y="3610568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64" name="Shape 3464" descr="Circle"/>
          <p:cNvSpPr/>
          <p:nvPr/>
        </p:nvSpPr>
        <p:spPr>
          <a:xfrm>
            <a:off x="6294848" y="4287677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65" name="Shape 3465" descr="Circle"/>
          <p:cNvSpPr/>
          <p:nvPr/>
        </p:nvSpPr>
        <p:spPr>
          <a:xfrm>
            <a:off x="6294848" y="4964786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66" name="Shape 3466" descr="Circle"/>
          <p:cNvSpPr/>
          <p:nvPr/>
        </p:nvSpPr>
        <p:spPr>
          <a:xfrm>
            <a:off x="6294848" y="5641896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67" name="Shape 3467" descr="Circle"/>
          <p:cNvSpPr/>
          <p:nvPr/>
        </p:nvSpPr>
        <p:spPr>
          <a:xfrm>
            <a:off x="6310088" y="2247985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68" name="Shape 3468" descr="Circle"/>
          <p:cNvSpPr/>
          <p:nvPr/>
        </p:nvSpPr>
        <p:spPr>
          <a:xfrm>
            <a:off x="6310088" y="6496427"/>
            <a:ext cx="451486" cy="451486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69" name="Shape 3469" descr="Line"/>
          <p:cNvSpPr/>
          <p:nvPr/>
        </p:nvSpPr>
        <p:spPr>
          <a:xfrm>
            <a:off x="5548801" y="4715144"/>
            <a:ext cx="845180" cy="197634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70" name="Shape 3470" descr="Line"/>
          <p:cNvSpPr/>
          <p:nvPr/>
        </p:nvSpPr>
        <p:spPr>
          <a:xfrm>
            <a:off x="5668896" y="5988615"/>
            <a:ext cx="764394" cy="76439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71" name="Shape 3471" descr="Line"/>
          <p:cNvSpPr/>
          <p:nvPr/>
        </p:nvSpPr>
        <p:spPr>
          <a:xfrm flipV="1">
            <a:off x="5640327" y="2562304"/>
            <a:ext cx="662544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72" name="Shape 3472" descr="Line"/>
          <p:cNvSpPr/>
          <p:nvPr/>
        </p:nvSpPr>
        <p:spPr>
          <a:xfrm flipV="1">
            <a:off x="5581908" y="2712467"/>
            <a:ext cx="779548" cy="92343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73" name="Shape 3473" descr="Line"/>
          <p:cNvSpPr/>
          <p:nvPr/>
        </p:nvSpPr>
        <p:spPr>
          <a:xfrm flipV="1">
            <a:off x="3362475" y="3619954"/>
            <a:ext cx="758858" cy="40791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74" name="Shape 3474" descr="Line"/>
          <p:cNvSpPr/>
          <p:nvPr/>
        </p:nvSpPr>
        <p:spPr>
          <a:xfrm>
            <a:off x="3358719" y="4155302"/>
            <a:ext cx="765799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75" name="Shape 3475" descr="Line"/>
          <p:cNvSpPr/>
          <p:nvPr/>
        </p:nvSpPr>
        <p:spPr>
          <a:xfrm flipV="1">
            <a:off x="3358719" y="4849743"/>
            <a:ext cx="765904" cy="793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76" name="Shape 3476" descr="Line"/>
          <p:cNvSpPr/>
          <p:nvPr/>
        </p:nvSpPr>
        <p:spPr>
          <a:xfrm flipV="1">
            <a:off x="3264147" y="4256376"/>
            <a:ext cx="864567" cy="48924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77" name="Shape 3477" descr="Line"/>
          <p:cNvSpPr/>
          <p:nvPr/>
        </p:nvSpPr>
        <p:spPr>
          <a:xfrm>
            <a:off x="3320422" y="5012802"/>
            <a:ext cx="843029" cy="45984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78" name="Shape 3478" descr="Line"/>
          <p:cNvSpPr/>
          <p:nvPr/>
        </p:nvSpPr>
        <p:spPr>
          <a:xfrm>
            <a:off x="3245148" y="4226317"/>
            <a:ext cx="902642" cy="62760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79" name="Shape 3479" descr="Line"/>
          <p:cNvSpPr/>
          <p:nvPr/>
        </p:nvSpPr>
        <p:spPr>
          <a:xfrm flipV="1">
            <a:off x="3317224" y="3686322"/>
            <a:ext cx="849641" cy="100017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80" name="Shape 3480" descr="Line"/>
          <p:cNvSpPr/>
          <p:nvPr/>
        </p:nvSpPr>
        <p:spPr>
          <a:xfrm>
            <a:off x="3321348" y="4302517"/>
            <a:ext cx="841409" cy="115670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81" name="Shape 3481" descr="Circle"/>
          <p:cNvSpPr/>
          <p:nvPr/>
        </p:nvSpPr>
        <p:spPr>
          <a:xfrm>
            <a:off x="4057028" y="3272013"/>
            <a:ext cx="451486" cy="451486"/>
          </a:xfrm>
          <a:prstGeom prst="ellipse">
            <a:avLst/>
          </a:prstGeom>
          <a:solidFill>
            <a:srgbClr val="DCBD23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82" name="Shape 3482" descr="Circle"/>
          <p:cNvSpPr/>
          <p:nvPr/>
        </p:nvSpPr>
        <p:spPr>
          <a:xfrm>
            <a:off x="4057028" y="3949122"/>
            <a:ext cx="451486" cy="451486"/>
          </a:xfrm>
          <a:prstGeom prst="ellipse">
            <a:avLst/>
          </a:prstGeom>
          <a:solidFill>
            <a:srgbClr val="C82506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83" name="Shape 3483" descr="Circle"/>
          <p:cNvSpPr/>
          <p:nvPr/>
        </p:nvSpPr>
        <p:spPr>
          <a:xfrm>
            <a:off x="4057028" y="4626232"/>
            <a:ext cx="451486" cy="451486"/>
          </a:xfrm>
          <a:prstGeom prst="ellipse">
            <a:avLst/>
          </a:prstGeom>
          <a:solidFill>
            <a:srgbClr val="00882B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84" name="Shape 3484" descr="Circle"/>
          <p:cNvSpPr/>
          <p:nvPr/>
        </p:nvSpPr>
        <p:spPr>
          <a:xfrm>
            <a:off x="4057028" y="5303341"/>
            <a:ext cx="451486" cy="451486"/>
          </a:xfrm>
          <a:prstGeom prst="ellipse">
            <a:avLst/>
          </a:prstGeom>
          <a:solidFill>
            <a:srgbClr val="E68F4C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89" name="Shape 3489"/>
          <p:cNvSpPr/>
          <p:nvPr/>
        </p:nvSpPr>
        <p:spPr>
          <a:xfrm>
            <a:off x="7057481" y="4255537"/>
            <a:ext cx="61620" cy="329321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 anchor="ctr">
            <a:spAutoFit/>
          </a:bodyPr>
          <a:lstStyle/>
          <a:p>
            <a:endParaRPr sz="1740"/>
          </a:p>
        </p:txBody>
      </p:sp>
      <p:sp>
        <p:nvSpPr>
          <p:cNvPr id="70" name="Shape 3131" descr="Arrow">
            <a:extLst>
              <a:ext uri="{FF2B5EF4-FFF2-40B4-BE49-F238E27FC236}">
                <a16:creationId xmlns:a16="http://schemas.microsoft.com/office/drawing/2014/main" id="{A85171B9-27B1-BE4F-B2CC-DFBC7408EE44}"/>
              </a:ext>
            </a:extLst>
          </p:cNvPr>
          <p:cNvSpPr/>
          <p:nvPr/>
        </p:nvSpPr>
        <p:spPr>
          <a:xfrm>
            <a:off x="7072688" y="3873097"/>
            <a:ext cx="762001" cy="762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3175">
            <a:solidFill>
              <a:srgbClr val="0365C0"/>
            </a:solidFill>
          </a:ln>
          <a:effectLst>
            <a:outerShdw blurRad="25400"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sz="288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B3DB8-C5EC-2946-AC36-342934082814}"/>
              </a:ext>
            </a:extLst>
          </p:cNvPr>
          <p:cNvSpPr txBox="1"/>
          <p:nvPr/>
        </p:nvSpPr>
        <p:spPr>
          <a:xfrm>
            <a:off x="11123093" y="7690991"/>
            <a:ext cx="350730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 err="1"/>
              <a:t>iGAN</a:t>
            </a:r>
            <a:r>
              <a:rPr lang="zh-CN" altLang="en-US" sz="2800" dirty="0"/>
              <a:t> </a:t>
            </a:r>
            <a:r>
              <a:rPr lang="en-US" altLang="zh-CN" sz="2800" dirty="0"/>
              <a:t>[Zhu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</a:t>
            </a:r>
            <a:r>
              <a:rPr lang="zh-CN" altLang="en-US" sz="2800" dirty="0"/>
              <a:t> </a:t>
            </a:r>
            <a:r>
              <a:rPr lang="en-US" altLang="zh-CN" sz="2800" dirty="0"/>
              <a:t>2016]</a:t>
            </a:r>
            <a:endParaRPr lang="en-US" sz="2800" dirty="0"/>
          </a:p>
        </p:txBody>
      </p:sp>
      <p:sp>
        <p:nvSpPr>
          <p:cNvPr id="74" name="Shape 3130" descr="Random vector">
            <a:extLst>
              <a:ext uri="{FF2B5EF4-FFF2-40B4-BE49-F238E27FC236}">
                <a16:creationId xmlns:a16="http://schemas.microsoft.com/office/drawing/2014/main" id="{2B33D61B-9A4A-7B47-9869-8E8431E13D60}"/>
              </a:ext>
            </a:extLst>
          </p:cNvPr>
          <p:cNvSpPr/>
          <p:nvPr/>
        </p:nvSpPr>
        <p:spPr>
          <a:xfrm>
            <a:off x="1032330" y="3959932"/>
            <a:ext cx="1456168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algn="ctr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80" dirty="0"/>
              <a:t>Random</a:t>
            </a:r>
            <a:br>
              <a:rPr sz="2880" dirty="0"/>
            </a:br>
            <a:r>
              <a:rPr sz="2880" dirty="0"/>
              <a:t>vector</a:t>
            </a:r>
          </a:p>
        </p:txBody>
      </p:sp>
      <p:pic>
        <p:nvPicPr>
          <p:cNvPr id="75" name="equation.pdf">
            <a:extLst>
              <a:ext uri="{FF2B5EF4-FFF2-40B4-BE49-F238E27FC236}">
                <a16:creationId xmlns:a16="http://schemas.microsoft.com/office/drawing/2014/main" id="{DB4DE000-E3CC-9240-AEAF-24A2E7CAF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3" y="4852477"/>
            <a:ext cx="444903" cy="42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5B6A382-8751-014A-BB43-0B87B046A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1815" y="7293581"/>
            <a:ext cx="5680058" cy="781659"/>
          </a:xfrm>
          <a:prstGeom prst="rect">
            <a:avLst/>
          </a:prstGeom>
        </p:spPr>
      </p:pic>
      <p:sp>
        <p:nvSpPr>
          <p:cNvPr id="77" name="Shape 3133">
            <a:extLst>
              <a:ext uri="{FF2B5EF4-FFF2-40B4-BE49-F238E27FC236}">
                <a16:creationId xmlns:a16="http://schemas.microsoft.com/office/drawing/2014/main" id="{CA66D25B-C698-9A40-AE4C-F18EF6D41590}"/>
              </a:ext>
            </a:extLst>
          </p:cNvPr>
          <p:cNvSpPr/>
          <p:nvPr/>
        </p:nvSpPr>
        <p:spPr>
          <a:xfrm>
            <a:off x="8160100" y="6657146"/>
            <a:ext cx="356988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 sz="3500" b="0"/>
            </a:lvl1pPr>
          </a:lstStyle>
          <a:p>
            <a:pPr algn="ctr"/>
            <a:r>
              <a:rPr lang="en-US" altLang="zh-CN" sz="3200" dirty="0"/>
              <a:t>Reconstructed</a:t>
            </a:r>
            <a:r>
              <a:rPr lang="zh-CN" altLang="en-US" sz="3200" dirty="0"/>
              <a:t> </a:t>
            </a:r>
            <a:r>
              <a:rPr lang="en-US" sz="3200" dirty="0"/>
              <a:t>image</a:t>
            </a:r>
            <a:endParaRPr sz="3200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9CD103D-94A1-A749-A291-1B501B3251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5581" y="6751668"/>
            <a:ext cx="1257300" cy="438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E7D238-9ADC-A24C-98D8-D82033E52C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18194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4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00" y="1836359"/>
            <a:ext cx="4832306" cy="483230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496" name="Shape 3496" descr="Circle"/>
          <p:cNvSpPr/>
          <p:nvPr/>
        </p:nvSpPr>
        <p:spPr>
          <a:xfrm>
            <a:off x="2939269" y="3947537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97" name="Shape 3497" descr="Circle"/>
          <p:cNvSpPr/>
          <p:nvPr/>
        </p:nvSpPr>
        <p:spPr>
          <a:xfrm>
            <a:off x="2939269" y="4624646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498" name="Shape 3498" descr="Line"/>
          <p:cNvSpPr/>
          <p:nvPr/>
        </p:nvSpPr>
        <p:spPr>
          <a:xfrm flipV="1">
            <a:off x="4466909" y="3272179"/>
            <a:ext cx="761027" cy="761027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499" name="Shape 3499" descr="Line"/>
          <p:cNvSpPr/>
          <p:nvPr/>
        </p:nvSpPr>
        <p:spPr>
          <a:xfrm flipV="1">
            <a:off x="4462868" y="3172678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00" name="Shape 3500" descr="Line"/>
          <p:cNvSpPr/>
          <p:nvPr/>
        </p:nvSpPr>
        <p:spPr>
          <a:xfrm flipV="1">
            <a:off x="4463154" y="3846668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01" name="Shape 3501" descr="Line"/>
          <p:cNvSpPr/>
          <p:nvPr/>
        </p:nvSpPr>
        <p:spPr>
          <a:xfrm flipV="1">
            <a:off x="4463154" y="4549041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02" name="Shape 3502" descr="Line"/>
          <p:cNvSpPr/>
          <p:nvPr/>
        </p:nvSpPr>
        <p:spPr>
          <a:xfrm flipV="1">
            <a:off x="4463154" y="5224924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03" name="Shape 3503" descr="Line"/>
          <p:cNvSpPr/>
          <p:nvPr/>
        </p:nvSpPr>
        <p:spPr>
          <a:xfrm>
            <a:off x="4464480" y="3554013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04" name="Shape 3504" descr="Line"/>
          <p:cNvSpPr/>
          <p:nvPr/>
        </p:nvSpPr>
        <p:spPr>
          <a:xfrm>
            <a:off x="4464480" y="4261356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05" name="Shape 3505" descr="Line"/>
          <p:cNvSpPr/>
          <p:nvPr/>
        </p:nvSpPr>
        <p:spPr>
          <a:xfrm>
            <a:off x="4464480" y="4930376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06" name="Shape 3506" descr="Line"/>
          <p:cNvSpPr/>
          <p:nvPr/>
        </p:nvSpPr>
        <p:spPr>
          <a:xfrm>
            <a:off x="4464480" y="5626553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07" name="Shape 3507" descr="Line"/>
          <p:cNvSpPr/>
          <p:nvPr/>
        </p:nvSpPr>
        <p:spPr>
          <a:xfrm>
            <a:off x="4424927" y="3658674"/>
            <a:ext cx="844718" cy="69495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08" name="Shape 3508" descr="Line"/>
          <p:cNvSpPr/>
          <p:nvPr/>
        </p:nvSpPr>
        <p:spPr>
          <a:xfrm>
            <a:off x="4424859" y="5018142"/>
            <a:ext cx="844718" cy="69495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09" name="Shape 3509" descr="Line"/>
          <p:cNvSpPr/>
          <p:nvPr/>
        </p:nvSpPr>
        <p:spPr>
          <a:xfrm>
            <a:off x="4424859" y="4366074"/>
            <a:ext cx="844718" cy="694957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10" name="Shape 3510" descr="Line"/>
          <p:cNvSpPr/>
          <p:nvPr/>
        </p:nvSpPr>
        <p:spPr>
          <a:xfrm>
            <a:off x="5529426" y="3145596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11" name="Shape 3511" descr="Line"/>
          <p:cNvSpPr/>
          <p:nvPr/>
        </p:nvSpPr>
        <p:spPr>
          <a:xfrm>
            <a:off x="5529426" y="3822706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12" name="Shape 3512" descr="Line"/>
          <p:cNvSpPr/>
          <p:nvPr/>
        </p:nvSpPr>
        <p:spPr>
          <a:xfrm>
            <a:off x="5529426" y="4499816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13" name="Shape 3513" descr="Line"/>
          <p:cNvSpPr/>
          <p:nvPr/>
        </p:nvSpPr>
        <p:spPr>
          <a:xfrm>
            <a:off x="5529426" y="5200962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14" name="Shape 3514" descr="Line"/>
          <p:cNvSpPr/>
          <p:nvPr/>
        </p:nvSpPr>
        <p:spPr>
          <a:xfrm>
            <a:off x="5529426" y="5881971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15" name="Shape 3515" descr="Line"/>
          <p:cNvSpPr/>
          <p:nvPr/>
        </p:nvSpPr>
        <p:spPr>
          <a:xfrm>
            <a:off x="5640150" y="3234195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16" name="Shape 3516" descr="Line"/>
          <p:cNvSpPr/>
          <p:nvPr/>
        </p:nvSpPr>
        <p:spPr>
          <a:xfrm>
            <a:off x="5530549" y="3309756"/>
            <a:ext cx="806579" cy="107040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17" name="Shape 3517" descr="Line"/>
          <p:cNvSpPr/>
          <p:nvPr/>
        </p:nvSpPr>
        <p:spPr>
          <a:xfrm>
            <a:off x="5640150" y="3927669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18" name="Shape 3518" descr="Line"/>
          <p:cNvSpPr/>
          <p:nvPr/>
        </p:nvSpPr>
        <p:spPr>
          <a:xfrm>
            <a:off x="5530548" y="4003230"/>
            <a:ext cx="806579" cy="107040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19" name="Shape 3519" descr="Line"/>
          <p:cNvSpPr/>
          <p:nvPr/>
        </p:nvSpPr>
        <p:spPr>
          <a:xfrm>
            <a:off x="5638269" y="4630263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20" name="Shape 3520" descr="Line"/>
          <p:cNvSpPr/>
          <p:nvPr/>
        </p:nvSpPr>
        <p:spPr>
          <a:xfrm>
            <a:off x="5528668" y="4705825"/>
            <a:ext cx="806580" cy="107040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21" name="Shape 3521" descr="Circle"/>
          <p:cNvSpPr/>
          <p:nvPr/>
        </p:nvSpPr>
        <p:spPr>
          <a:xfrm>
            <a:off x="5220027" y="293187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22" name="Shape 3522" descr="Circle"/>
          <p:cNvSpPr/>
          <p:nvPr/>
        </p:nvSpPr>
        <p:spPr>
          <a:xfrm>
            <a:off x="5220027" y="360898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23" name="Shape 3523" descr="Circle"/>
          <p:cNvSpPr/>
          <p:nvPr/>
        </p:nvSpPr>
        <p:spPr>
          <a:xfrm>
            <a:off x="5220027" y="428609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24" name="Shape 3524" descr="Circle"/>
          <p:cNvSpPr/>
          <p:nvPr/>
        </p:nvSpPr>
        <p:spPr>
          <a:xfrm>
            <a:off x="5220027" y="496320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25" name="Shape 3525" descr="Circle"/>
          <p:cNvSpPr/>
          <p:nvPr/>
        </p:nvSpPr>
        <p:spPr>
          <a:xfrm>
            <a:off x="5220027" y="5640311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26" name="Shape 3526" descr="Line"/>
          <p:cNvSpPr/>
          <p:nvPr/>
        </p:nvSpPr>
        <p:spPr>
          <a:xfrm flipV="1">
            <a:off x="5637436" y="3246362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27" name="Shape 3527" descr="Line"/>
          <p:cNvSpPr/>
          <p:nvPr/>
        </p:nvSpPr>
        <p:spPr>
          <a:xfrm flipV="1">
            <a:off x="5667799" y="3915894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28" name="Shape 3528" descr="Line"/>
          <p:cNvSpPr/>
          <p:nvPr/>
        </p:nvSpPr>
        <p:spPr>
          <a:xfrm flipV="1">
            <a:off x="5667799" y="4635510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29" name="Shape 3529" descr="Line"/>
          <p:cNvSpPr/>
          <p:nvPr/>
        </p:nvSpPr>
        <p:spPr>
          <a:xfrm flipV="1">
            <a:off x="5667799" y="5309957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30" name="Shape 3530" descr="Circle"/>
          <p:cNvSpPr/>
          <p:nvPr/>
        </p:nvSpPr>
        <p:spPr>
          <a:xfrm>
            <a:off x="6293906" y="293187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31" name="Shape 3531" descr="Circle"/>
          <p:cNvSpPr/>
          <p:nvPr/>
        </p:nvSpPr>
        <p:spPr>
          <a:xfrm>
            <a:off x="6293906" y="360898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32" name="Shape 3532" descr="Circle"/>
          <p:cNvSpPr/>
          <p:nvPr/>
        </p:nvSpPr>
        <p:spPr>
          <a:xfrm>
            <a:off x="6293906" y="428609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33" name="Shape 3533" descr="Circle"/>
          <p:cNvSpPr/>
          <p:nvPr/>
        </p:nvSpPr>
        <p:spPr>
          <a:xfrm>
            <a:off x="6293906" y="4963201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34" name="Shape 3534" descr="Circle"/>
          <p:cNvSpPr/>
          <p:nvPr/>
        </p:nvSpPr>
        <p:spPr>
          <a:xfrm>
            <a:off x="6293906" y="5640311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35" name="Shape 3535" descr="Circle"/>
          <p:cNvSpPr/>
          <p:nvPr/>
        </p:nvSpPr>
        <p:spPr>
          <a:xfrm>
            <a:off x="6309146" y="2246400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36" name="Shape 3536" descr="Circle"/>
          <p:cNvSpPr/>
          <p:nvPr/>
        </p:nvSpPr>
        <p:spPr>
          <a:xfrm>
            <a:off x="6309146" y="649484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37" name="Shape 3537" descr="Line"/>
          <p:cNvSpPr/>
          <p:nvPr/>
        </p:nvSpPr>
        <p:spPr>
          <a:xfrm>
            <a:off x="5547859" y="4713559"/>
            <a:ext cx="845180" cy="197634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38" name="Shape 3538" descr="Line"/>
          <p:cNvSpPr/>
          <p:nvPr/>
        </p:nvSpPr>
        <p:spPr>
          <a:xfrm>
            <a:off x="5667954" y="5987030"/>
            <a:ext cx="764394" cy="76439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39" name="Shape 3539" descr="Line"/>
          <p:cNvSpPr/>
          <p:nvPr/>
        </p:nvSpPr>
        <p:spPr>
          <a:xfrm flipV="1">
            <a:off x="5639385" y="2560719"/>
            <a:ext cx="662544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40" name="Shape 3540" descr="Line"/>
          <p:cNvSpPr/>
          <p:nvPr/>
        </p:nvSpPr>
        <p:spPr>
          <a:xfrm flipV="1">
            <a:off x="5580966" y="2710882"/>
            <a:ext cx="779548" cy="92343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41" name="Shape 3541" descr="Line"/>
          <p:cNvSpPr/>
          <p:nvPr/>
        </p:nvSpPr>
        <p:spPr>
          <a:xfrm flipV="1">
            <a:off x="3361533" y="3618369"/>
            <a:ext cx="758858" cy="40791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42" name="Shape 3542" descr="Line"/>
          <p:cNvSpPr/>
          <p:nvPr/>
        </p:nvSpPr>
        <p:spPr>
          <a:xfrm>
            <a:off x="3357777" y="4153717"/>
            <a:ext cx="765799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43" name="Shape 3543" descr="Line"/>
          <p:cNvSpPr/>
          <p:nvPr/>
        </p:nvSpPr>
        <p:spPr>
          <a:xfrm flipV="1">
            <a:off x="3357777" y="4848158"/>
            <a:ext cx="765904" cy="793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44" name="Shape 3544" descr="Line"/>
          <p:cNvSpPr/>
          <p:nvPr/>
        </p:nvSpPr>
        <p:spPr>
          <a:xfrm flipV="1">
            <a:off x="3263205" y="4254791"/>
            <a:ext cx="864567" cy="48924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45" name="Shape 3545" descr="Line"/>
          <p:cNvSpPr/>
          <p:nvPr/>
        </p:nvSpPr>
        <p:spPr>
          <a:xfrm>
            <a:off x="3319480" y="5011217"/>
            <a:ext cx="843029" cy="45984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46" name="Shape 3546" descr="Line"/>
          <p:cNvSpPr/>
          <p:nvPr/>
        </p:nvSpPr>
        <p:spPr>
          <a:xfrm>
            <a:off x="3244206" y="4224732"/>
            <a:ext cx="902642" cy="62760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47" name="Shape 3547" descr="Line"/>
          <p:cNvSpPr/>
          <p:nvPr/>
        </p:nvSpPr>
        <p:spPr>
          <a:xfrm flipV="1">
            <a:off x="3316282" y="3684737"/>
            <a:ext cx="849641" cy="100017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48" name="Shape 3548" descr="Line"/>
          <p:cNvSpPr/>
          <p:nvPr/>
        </p:nvSpPr>
        <p:spPr>
          <a:xfrm>
            <a:off x="3320406" y="4300932"/>
            <a:ext cx="841409" cy="115670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49" name="Shape 3549" descr="Circle"/>
          <p:cNvSpPr/>
          <p:nvPr/>
        </p:nvSpPr>
        <p:spPr>
          <a:xfrm>
            <a:off x="4056086" y="3270428"/>
            <a:ext cx="451486" cy="451486"/>
          </a:xfrm>
          <a:prstGeom prst="ellipse">
            <a:avLst/>
          </a:prstGeom>
          <a:solidFill>
            <a:srgbClr val="DCBD23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50" name="Shape 3550" descr="Circle"/>
          <p:cNvSpPr/>
          <p:nvPr/>
        </p:nvSpPr>
        <p:spPr>
          <a:xfrm>
            <a:off x="4056086" y="3947537"/>
            <a:ext cx="451486" cy="451486"/>
          </a:xfrm>
          <a:prstGeom prst="ellipse">
            <a:avLst/>
          </a:prstGeom>
          <a:solidFill>
            <a:srgbClr val="C82506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51" name="Shape 3551" descr="Circle"/>
          <p:cNvSpPr/>
          <p:nvPr/>
        </p:nvSpPr>
        <p:spPr>
          <a:xfrm>
            <a:off x="4056086" y="4624647"/>
            <a:ext cx="451486" cy="451486"/>
          </a:xfrm>
          <a:prstGeom prst="ellipse">
            <a:avLst/>
          </a:prstGeom>
          <a:solidFill>
            <a:srgbClr val="00882B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52" name="Shape 3552" descr="Circle"/>
          <p:cNvSpPr/>
          <p:nvPr/>
        </p:nvSpPr>
        <p:spPr>
          <a:xfrm>
            <a:off x="4056086" y="5301756"/>
            <a:ext cx="451486" cy="451486"/>
          </a:xfrm>
          <a:prstGeom prst="ellipse">
            <a:avLst/>
          </a:prstGeom>
          <a:solidFill>
            <a:srgbClr val="E68F4C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54" name="Shape 3554" descr="Arrow"/>
          <p:cNvSpPr/>
          <p:nvPr/>
        </p:nvSpPr>
        <p:spPr>
          <a:xfrm>
            <a:off x="7071746" y="3871512"/>
            <a:ext cx="762001" cy="762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3175">
            <a:solidFill>
              <a:srgbClr val="0365C0"/>
            </a:solidFill>
          </a:ln>
          <a:effectLst>
            <a:outerShdw blurRad="25400"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sz="2880"/>
          </a:p>
        </p:txBody>
      </p:sp>
      <p:sp>
        <p:nvSpPr>
          <p:cNvPr id="3557" name="Shape 3557"/>
          <p:cNvSpPr/>
          <p:nvPr/>
        </p:nvSpPr>
        <p:spPr>
          <a:xfrm>
            <a:off x="7056539" y="4253952"/>
            <a:ext cx="61620" cy="329321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 anchor="ctr">
            <a:spAutoFit/>
          </a:bodyPr>
          <a:lstStyle/>
          <a:p>
            <a:endParaRPr sz="1740"/>
          </a:p>
        </p:txBody>
      </p:sp>
      <p:pic>
        <p:nvPicPr>
          <p:cNvPr id="3560" name="equation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127" y="2569775"/>
            <a:ext cx="345918" cy="51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asted-image.tiff">
            <a:extLst>
              <a:ext uri="{FF2B5EF4-FFF2-40B4-BE49-F238E27FC236}">
                <a16:creationId xmlns:a16="http://schemas.microsoft.com/office/drawing/2014/main" id="{A31A2162-6F97-C44F-943D-12547FA75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2759"/>
            <a:ext cx="2621333" cy="262133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7B5934E5-EB0A-2C4C-ABF6-68FEB9ED2FF0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>
                <a:latin typeface="Calibri" panose="020F0502020204030204" pitchFamily="34" charset="0"/>
                <a:cs typeface="Calibri" panose="020F0502020204030204" pitchFamily="34" charset="0"/>
              </a:rPr>
              <a:t>Reconstructing</a:t>
            </a:r>
            <a:r>
              <a:rPr lang="zh-CN" altLang="en-US" sz="6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6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6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6400" dirty="0"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zh-CN" altLang="en-US" sz="6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6400" dirty="0">
                <a:latin typeface="Calibri" panose="020F0502020204030204" pitchFamily="34" charset="0"/>
                <a:cs typeface="Calibri" panose="020F0502020204030204" pitchFamily="34" charset="0"/>
              </a:rPr>
              <a:t>Photo</a:t>
            </a:r>
            <a:endParaRPr lang="en-US" sz="6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Shape 3142">
            <a:extLst>
              <a:ext uri="{FF2B5EF4-FFF2-40B4-BE49-F238E27FC236}">
                <a16:creationId xmlns:a16="http://schemas.microsoft.com/office/drawing/2014/main" id="{DA0686B4-FCDA-6444-9DA6-D885ED1D08AE}"/>
              </a:ext>
            </a:extLst>
          </p:cNvPr>
          <p:cNvSpPr/>
          <p:nvPr/>
        </p:nvSpPr>
        <p:spPr>
          <a:xfrm>
            <a:off x="72923" y="2807744"/>
            <a:ext cx="247548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480" tIns="30480" rIns="30480" bIns="30480" anchor="ctr">
            <a:spAutoFit/>
          </a:bodyPr>
          <a:lstStyle/>
          <a:p>
            <a:pPr algn="ctr"/>
            <a:r>
              <a:rPr sz="3200" dirty="0"/>
              <a:t>Original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21735-47DE-A44F-A4B9-0DCBA1906C6F}"/>
              </a:ext>
            </a:extLst>
          </p:cNvPr>
          <p:cNvSpPr txBox="1"/>
          <p:nvPr/>
        </p:nvSpPr>
        <p:spPr>
          <a:xfrm>
            <a:off x="12329887" y="7427168"/>
            <a:ext cx="2042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dirty="0"/>
              <a:t>Regularizer</a:t>
            </a:r>
            <a:endParaRPr lang="en-US" sz="3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84A9A1-30A4-3845-8CD3-2CF7B274555C}"/>
              </a:ext>
            </a:extLst>
          </p:cNvPr>
          <p:cNvCxnSpPr>
            <a:cxnSpLocks/>
          </p:cNvCxnSpPr>
          <p:nvPr/>
        </p:nvCxnSpPr>
        <p:spPr>
          <a:xfrm flipH="1" flipV="1">
            <a:off x="11740550" y="7719555"/>
            <a:ext cx="5893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Shape 3130" descr="Random vector">
            <a:extLst>
              <a:ext uri="{FF2B5EF4-FFF2-40B4-BE49-F238E27FC236}">
                <a16:creationId xmlns:a16="http://schemas.microsoft.com/office/drawing/2014/main" id="{EE702A7A-7A9D-024F-9768-E063C6B13FC6}"/>
              </a:ext>
            </a:extLst>
          </p:cNvPr>
          <p:cNvSpPr/>
          <p:nvPr/>
        </p:nvSpPr>
        <p:spPr>
          <a:xfrm>
            <a:off x="1032330" y="3959932"/>
            <a:ext cx="1456168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algn="ctr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80" dirty="0"/>
              <a:t>Random</a:t>
            </a:r>
            <a:br>
              <a:rPr sz="2880" dirty="0"/>
            </a:br>
            <a:r>
              <a:rPr sz="2880" dirty="0"/>
              <a:t>vector</a:t>
            </a:r>
          </a:p>
        </p:txBody>
      </p:sp>
      <p:pic>
        <p:nvPicPr>
          <p:cNvPr id="76" name="equation.pdf">
            <a:extLst>
              <a:ext uri="{FF2B5EF4-FFF2-40B4-BE49-F238E27FC236}">
                <a16:creationId xmlns:a16="http://schemas.microsoft.com/office/drawing/2014/main" id="{B3299A4E-CC85-A941-A4A4-5D14DD2D6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3" y="4852477"/>
            <a:ext cx="444903" cy="420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EBEC4-25C5-FD47-B591-550ADA3202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72" y="7411691"/>
            <a:ext cx="7848600" cy="86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1311DF-37A7-F849-A7E0-08053F93EFC1}"/>
              </a:ext>
            </a:extLst>
          </p:cNvPr>
          <p:cNvSpPr/>
          <p:nvPr/>
        </p:nvSpPr>
        <p:spPr>
          <a:xfrm>
            <a:off x="10084366" y="7201200"/>
            <a:ext cx="1656184" cy="957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8ADB5-1534-B646-B1F6-60174D91BBB5}"/>
              </a:ext>
            </a:extLst>
          </p:cNvPr>
          <p:cNvSpPr txBox="1"/>
          <p:nvPr/>
        </p:nvSpPr>
        <p:spPr>
          <a:xfrm>
            <a:off x="-10982" y="6131201"/>
            <a:ext cx="384169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space </a:t>
            </a:r>
            <a:r>
              <a:rPr lang="en-US" altLang="zh-CN" sz="2800" dirty="0" err="1"/>
              <a:t>regularizer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E4879-7DD7-5941-AC64-84C9D190F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472" y="6218605"/>
            <a:ext cx="1371600" cy="43815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7FD9124-7FC0-C848-A712-9E059F8CD339}"/>
              </a:ext>
            </a:extLst>
          </p:cNvPr>
          <p:cNvSpPr txBox="1"/>
          <p:nvPr/>
        </p:nvSpPr>
        <p:spPr>
          <a:xfrm>
            <a:off x="-1363" y="6662591"/>
            <a:ext cx="391870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space </a:t>
            </a:r>
            <a:r>
              <a:rPr lang="en-US" altLang="zh-CN" sz="2800" dirty="0" err="1"/>
              <a:t>regularizer</a:t>
            </a:r>
            <a:endParaRPr lang="en-US" dirty="0"/>
          </a:p>
        </p:txBody>
      </p:sp>
      <p:sp>
        <p:nvSpPr>
          <p:cNvPr id="84" name="Shape 3133">
            <a:extLst>
              <a:ext uri="{FF2B5EF4-FFF2-40B4-BE49-F238E27FC236}">
                <a16:creationId xmlns:a16="http://schemas.microsoft.com/office/drawing/2014/main" id="{1B22C390-1DE7-B648-8204-D923493235EB}"/>
              </a:ext>
            </a:extLst>
          </p:cNvPr>
          <p:cNvSpPr/>
          <p:nvPr/>
        </p:nvSpPr>
        <p:spPr>
          <a:xfrm>
            <a:off x="8160100" y="6657146"/>
            <a:ext cx="356988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 sz="3500" b="0"/>
            </a:lvl1pPr>
          </a:lstStyle>
          <a:p>
            <a:pPr algn="ctr"/>
            <a:r>
              <a:rPr lang="en-US" altLang="zh-CN" sz="3200" dirty="0"/>
              <a:t>Reconstructed</a:t>
            </a:r>
            <a:r>
              <a:rPr lang="zh-CN" altLang="en-US" sz="3200" dirty="0"/>
              <a:t> </a:t>
            </a:r>
            <a:r>
              <a:rPr lang="en-US" sz="3200" dirty="0"/>
              <a:t>image</a:t>
            </a:r>
            <a:endParaRPr sz="32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C3052733-84F2-3D47-A89F-1A8CDDBD47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5581" y="6751668"/>
            <a:ext cx="1257300" cy="438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2D2148-E7B7-494A-9936-1853C4639A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753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0" grpId="0"/>
      <p:bldP spid="8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00" y="1836359"/>
            <a:ext cx="4832306" cy="4832306"/>
          </a:xfrm>
          <a:prstGeom prst="rect">
            <a:avLst/>
          </a:prstGeom>
          <a:ln w="12700">
            <a:miter lim="400000"/>
          </a:ln>
        </p:spPr>
      </p:pic>
      <p:sp>
        <p:nvSpPr>
          <p:cNvPr id="3565" name="Shape 3565" descr="Circle"/>
          <p:cNvSpPr/>
          <p:nvPr/>
        </p:nvSpPr>
        <p:spPr>
          <a:xfrm>
            <a:off x="2939269" y="3947537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66" name="Shape 3566" descr="Circle"/>
          <p:cNvSpPr/>
          <p:nvPr/>
        </p:nvSpPr>
        <p:spPr>
          <a:xfrm>
            <a:off x="2939269" y="4624646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67" name="Shape 3567" descr="Line"/>
          <p:cNvSpPr/>
          <p:nvPr/>
        </p:nvSpPr>
        <p:spPr>
          <a:xfrm flipV="1">
            <a:off x="4466909" y="3272179"/>
            <a:ext cx="761027" cy="761027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68" name="Shape 3568" descr="Line"/>
          <p:cNvSpPr/>
          <p:nvPr/>
        </p:nvSpPr>
        <p:spPr>
          <a:xfrm flipV="1">
            <a:off x="4462868" y="3172678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69" name="Shape 3569" descr="Line"/>
          <p:cNvSpPr/>
          <p:nvPr/>
        </p:nvSpPr>
        <p:spPr>
          <a:xfrm flipV="1">
            <a:off x="4463154" y="3846668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70" name="Shape 3570" descr="Line"/>
          <p:cNvSpPr/>
          <p:nvPr/>
        </p:nvSpPr>
        <p:spPr>
          <a:xfrm flipV="1">
            <a:off x="4463154" y="4549041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71" name="Shape 3571" descr="Line"/>
          <p:cNvSpPr/>
          <p:nvPr/>
        </p:nvSpPr>
        <p:spPr>
          <a:xfrm flipV="1">
            <a:off x="4463154" y="5224924"/>
            <a:ext cx="766663" cy="31397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72" name="Shape 3572" descr="Line"/>
          <p:cNvSpPr/>
          <p:nvPr/>
        </p:nvSpPr>
        <p:spPr>
          <a:xfrm>
            <a:off x="4464480" y="3554013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73" name="Shape 3573" descr="Line"/>
          <p:cNvSpPr/>
          <p:nvPr/>
        </p:nvSpPr>
        <p:spPr>
          <a:xfrm>
            <a:off x="4464480" y="4261356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74" name="Shape 3574" descr="Line"/>
          <p:cNvSpPr/>
          <p:nvPr/>
        </p:nvSpPr>
        <p:spPr>
          <a:xfrm>
            <a:off x="4464480" y="4930376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75" name="Shape 3575" descr="Line"/>
          <p:cNvSpPr/>
          <p:nvPr/>
        </p:nvSpPr>
        <p:spPr>
          <a:xfrm>
            <a:off x="4464480" y="5626553"/>
            <a:ext cx="763408" cy="216979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76" name="Shape 3576" descr="Line"/>
          <p:cNvSpPr/>
          <p:nvPr/>
        </p:nvSpPr>
        <p:spPr>
          <a:xfrm>
            <a:off x="4424927" y="3658674"/>
            <a:ext cx="844718" cy="69495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77" name="Shape 3577" descr="Line"/>
          <p:cNvSpPr/>
          <p:nvPr/>
        </p:nvSpPr>
        <p:spPr>
          <a:xfrm>
            <a:off x="4424859" y="5018142"/>
            <a:ext cx="844718" cy="69495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78" name="Shape 3578" descr="Line"/>
          <p:cNvSpPr/>
          <p:nvPr/>
        </p:nvSpPr>
        <p:spPr>
          <a:xfrm>
            <a:off x="4424859" y="4366074"/>
            <a:ext cx="844718" cy="694957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79" name="Shape 3579" descr="Line"/>
          <p:cNvSpPr/>
          <p:nvPr/>
        </p:nvSpPr>
        <p:spPr>
          <a:xfrm>
            <a:off x="5529426" y="3145596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80" name="Shape 3580" descr="Line"/>
          <p:cNvSpPr/>
          <p:nvPr/>
        </p:nvSpPr>
        <p:spPr>
          <a:xfrm>
            <a:off x="5529426" y="3822706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81" name="Shape 3581" descr="Line"/>
          <p:cNvSpPr/>
          <p:nvPr/>
        </p:nvSpPr>
        <p:spPr>
          <a:xfrm>
            <a:off x="5529426" y="4499816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82" name="Shape 3582" descr="Line"/>
          <p:cNvSpPr/>
          <p:nvPr/>
        </p:nvSpPr>
        <p:spPr>
          <a:xfrm>
            <a:off x="5529426" y="5200962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83" name="Shape 3583" descr="Line"/>
          <p:cNvSpPr/>
          <p:nvPr/>
        </p:nvSpPr>
        <p:spPr>
          <a:xfrm>
            <a:off x="5529426" y="5881971"/>
            <a:ext cx="765068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84" name="Shape 3584" descr="Line"/>
          <p:cNvSpPr/>
          <p:nvPr/>
        </p:nvSpPr>
        <p:spPr>
          <a:xfrm>
            <a:off x="5640150" y="3234195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85" name="Shape 3585" descr="Line"/>
          <p:cNvSpPr/>
          <p:nvPr/>
        </p:nvSpPr>
        <p:spPr>
          <a:xfrm>
            <a:off x="5530549" y="3309756"/>
            <a:ext cx="806579" cy="107040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86" name="Shape 3586" descr="Line"/>
          <p:cNvSpPr/>
          <p:nvPr/>
        </p:nvSpPr>
        <p:spPr>
          <a:xfrm>
            <a:off x="5640150" y="3927669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87" name="Shape 3587" descr="Line"/>
          <p:cNvSpPr/>
          <p:nvPr/>
        </p:nvSpPr>
        <p:spPr>
          <a:xfrm>
            <a:off x="5530548" y="4003230"/>
            <a:ext cx="806579" cy="107040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88" name="Shape 3588" descr="Line"/>
          <p:cNvSpPr/>
          <p:nvPr/>
        </p:nvSpPr>
        <p:spPr>
          <a:xfrm>
            <a:off x="5638269" y="4630263"/>
            <a:ext cx="661033" cy="49821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89" name="Shape 3589" descr="Line"/>
          <p:cNvSpPr/>
          <p:nvPr/>
        </p:nvSpPr>
        <p:spPr>
          <a:xfrm>
            <a:off x="5528668" y="4705825"/>
            <a:ext cx="806580" cy="107040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90" name="Shape 3590" descr="Circle"/>
          <p:cNvSpPr/>
          <p:nvPr/>
        </p:nvSpPr>
        <p:spPr>
          <a:xfrm>
            <a:off x="5220027" y="293187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91" name="Shape 3591" descr="Circle"/>
          <p:cNvSpPr/>
          <p:nvPr/>
        </p:nvSpPr>
        <p:spPr>
          <a:xfrm>
            <a:off x="5220027" y="360898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92" name="Shape 3592" descr="Circle"/>
          <p:cNvSpPr/>
          <p:nvPr/>
        </p:nvSpPr>
        <p:spPr>
          <a:xfrm>
            <a:off x="5220027" y="428609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93" name="Shape 3593" descr="Circle"/>
          <p:cNvSpPr/>
          <p:nvPr/>
        </p:nvSpPr>
        <p:spPr>
          <a:xfrm>
            <a:off x="5220027" y="496320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94" name="Shape 3594" descr="Circle"/>
          <p:cNvSpPr/>
          <p:nvPr/>
        </p:nvSpPr>
        <p:spPr>
          <a:xfrm>
            <a:off x="5220027" y="5640311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595" name="Shape 3595" descr="Line"/>
          <p:cNvSpPr/>
          <p:nvPr/>
        </p:nvSpPr>
        <p:spPr>
          <a:xfrm flipV="1">
            <a:off x="5637436" y="3246362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96" name="Shape 3596" descr="Line"/>
          <p:cNvSpPr/>
          <p:nvPr/>
        </p:nvSpPr>
        <p:spPr>
          <a:xfrm flipV="1">
            <a:off x="5667799" y="3915894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97" name="Shape 3597" descr="Line"/>
          <p:cNvSpPr/>
          <p:nvPr/>
        </p:nvSpPr>
        <p:spPr>
          <a:xfrm flipV="1">
            <a:off x="5667799" y="4635510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98" name="Shape 3598" descr="Line"/>
          <p:cNvSpPr/>
          <p:nvPr/>
        </p:nvSpPr>
        <p:spPr>
          <a:xfrm flipV="1">
            <a:off x="5667799" y="5309957"/>
            <a:ext cx="662545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599" name="Shape 3599" descr="Circle"/>
          <p:cNvSpPr/>
          <p:nvPr/>
        </p:nvSpPr>
        <p:spPr>
          <a:xfrm>
            <a:off x="6293906" y="293187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600" name="Shape 3600" descr="Circle"/>
          <p:cNvSpPr/>
          <p:nvPr/>
        </p:nvSpPr>
        <p:spPr>
          <a:xfrm>
            <a:off x="6293906" y="3608983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601" name="Shape 3601" descr="Circle"/>
          <p:cNvSpPr/>
          <p:nvPr/>
        </p:nvSpPr>
        <p:spPr>
          <a:xfrm>
            <a:off x="6293906" y="428609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602" name="Shape 3602" descr="Circle"/>
          <p:cNvSpPr/>
          <p:nvPr/>
        </p:nvSpPr>
        <p:spPr>
          <a:xfrm>
            <a:off x="6293906" y="4963201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603" name="Shape 3603" descr="Circle"/>
          <p:cNvSpPr/>
          <p:nvPr/>
        </p:nvSpPr>
        <p:spPr>
          <a:xfrm>
            <a:off x="6293906" y="5640311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604" name="Shape 3604" descr="Circle"/>
          <p:cNvSpPr/>
          <p:nvPr/>
        </p:nvSpPr>
        <p:spPr>
          <a:xfrm>
            <a:off x="6309146" y="2246400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605" name="Shape 3605" descr="Circle"/>
          <p:cNvSpPr/>
          <p:nvPr/>
        </p:nvSpPr>
        <p:spPr>
          <a:xfrm>
            <a:off x="6309146" y="6494842"/>
            <a:ext cx="451486" cy="451486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606" name="Shape 3606" descr="Line"/>
          <p:cNvSpPr/>
          <p:nvPr/>
        </p:nvSpPr>
        <p:spPr>
          <a:xfrm>
            <a:off x="5547859" y="4713559"/>
            <a:ext cx="845180" cy="1976344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07" name="Shape 3607" descr="Line"/>
          <p:cNvSpPr/>
          <p:nvPr/>
        </p:nvSpPr>
        <p:spPr>
          <a:xfrm>
            <a:off x="5667954" y="5987030"/>
            <a:ext cx="764394" cy="76439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08" name="Shape 3608" descr="Line"/>
          <p:cNvSpPr/>
          <p:nvPr/>
        </p:nvSpPr>
        <p:spPr>
          <a:xfrm flipV="1">
            <a:off x="5639385" y="2560719"/>
            <a:ext cx="662544" cy="47852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09" name="Shape 3609" descr="Line"/>
          <p:cNvSpPr/>
          <p:nvPr/>
        </p:nvSpPr>
        <p:spPr>
          <a:xfrm flipV="1">
            <a:off x="5580966" y="2710882"/>
            <a:ext cx="779548" cy="92343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10" name="Shape 3610" descr="Line"/>
          <p:cNvSpPr/>
          <p:nvPr/>
        </p:nvSpPr>
        <p:spPr>
          <a:xfrm flipV="1">
            <a:off x="3361533" y="3618369"/>
            <a:ext cx="758858" cy="40791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11" name="Shape 3611" descr="Line"/>
          <p:cNvSpPr/>
          <p:nvPr/>
        </p:nvSpPr>
        <p:spPr>
          <a:xfrm>
            <a:off x="3357777" y="4153717"/>
            <a:ext cx="765799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12" name="Shape 3612" descr="Line"/>
          <p:cNvSpPr/>
          <p:nvPr/>
        </p:nvSpPr>
        <p:spPr>
          <a:xfrm flipV="1">
            <a:off x="3357777" y="4848158"/>
            <a:ext cx="765904" cy="793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13" name="Shape 3613" descr="Line"/>
          <p:cNvSpPr/>
          <p:nvPr/>
        </p:nvSpPr>
        <p:spPr>
          <a:xfrm flipV="1">
            <a:off x="3263205" y="4254791"/>
            <a:ext cx="864567" cy="489241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14" name="Shape 3614" descr="Line"/>
          <p:cNvSpPr/>
          <p:nvPr/>
        </p:nvSpPr>
        <p:spPr>
          <a:xfrm>
            <a:off x="3319480" y="5011217"/>
            <a:ext cx="843029" cy="459842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15" name="Shape 3615" descr="Line"/>
          <p:cNvSpPr/>
          <p:nvPr/>
        </p:nvSpPr>
        <p:spPr>
          <a:xfrm>
            <a:off x="3244206" y="4224732"/>
            <a:ext cx="902642" cy="627606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16" name="Shape 3616" descr="Line"/>
          <p:cNvSpPr/>
          <p:nvPr/>
        </p:nvSpPr>
        <p:spPr>
          <a:xfrm flipV="1">
            <a:off x="3316282" y="3684737"/>
            <a:ext cx="849641" cy="1000173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17" name="Shape 3617" descr="Line"/>
          <p:cNvSpPr/>
          <p:nvPr/>
        </p:nvSpPr>
        <p:spPr>
          <a:xfrm>
            <a:off x="3320406" y="4300932"/>
            <a:ext cx="841409" cy="1156705"/>
          </a:xfrm>
          <a:prstGeom prst="line">
            <a:avLst/>
          </a:prstGeom>
          <a:ln w="3175">
            <a:solidFill>
              <a:srgbClr val="000000"/>
            </a:solidFill>
            <a:miter lim="400000"/>
            <a:tailEnd type="triangle"/>
          </a:ln>
        </p:spPr>
        <p:txBody>
          <a:bodyPr lIns="27431" tIns="27431" rIns="27431" bIns="27431"/>
          <a:lstStyle/>
          <a:p>
            <a:pPr>
              <a:defRPr sz="4800" b="0">
                <a:latin typeface="Lucida Grande"/>
                <a:ea typeface="Lucida Grande"/>
                <a:cs typeface="Lucida Grande"/>
                <a:sym typeface="Lucida Grande"/>
              </a:defRPr>
            </a:pPr>
            <a:endParaRPr sz="2880"/>
          </a:p>
        </p:txBody>
      </p:sp>
      <p:sp>
        <p:nvSpPr>
          <p:cNvPr id="3618" name="Shape 3618" descr="Circle"/>
          <p:cNvSpPr/>
          <p:nvPr/>
        </p:nvSpPr>
        <p:spPr>
          <a:xfrm>
            <a:off x="4056086" y="3270428"/>
            <a:ext cx="451486" cy="451486"/>
          </a:xfrm>
          <a:prstGeom prst="ellipse">
            <a:avLst/>
          </a:prstGeom>
          <a:solidFill>
            <a:srgbClr val="DCBD23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619" name="Shape 3619" descr="Circle"/>
          <p:cNvSpPr/>
          <p:nvPr/>
        </p:nvSpPr>
        <p:spPr>
          <a:xfrm>
            <a:off x="4056086" y="3947537"/>
            <a:ext cx="451486" cy="451486"/>
          </a:xfrm>
          <a:prstGeom prst="ellipse">
            <a:avLst/>
          </a:prstGeom>
          <a:solidFill>
            <a:srgbClr val="C82506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620" name="Shape 3620" descr="Circle"/>
          <p:cNvSpPr/>
          <p:nvPr/>
        </p:nvSpPr>
        <p:spPr>
          <a:xfrm>
            <a:off x="4056086" y="4624647"/>
            <a:ext cx="451486" cy="451486"/>
          </a:xfrm>
          <a:prstGeom prst="ellipse">
            <a:avLst/>
          </a:prstGeom>
          <a:solidFill>
            <a:srgbClr val="00882B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621" name="Shape 3621" descr="Circle"/>
          <p:cNvSpPr/>
          <p:nvPr/>
        </p:nvSpPr>
        <p:spPr>
          <a:xfrm>
            <a:off x="4056086" y="5301756"/>
            <a:ext cx="451486" cy="451486"/>
          </a:xfrm>
          <a:prstGeom prst="ellipse">
            <a:avLst/>
          </a:prstGeom>
          <a:solidFill>
            <a:srgbClr val="E68F4C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/>
          </a:p>
        </p:txBody>
      </p:sp>
      <p:sp>
        <p:nvSpPr>
          <p:cNvPr id="3623" name="Shape 3623" descr="Arrow"/>
          <p:cNvSpPr/>
          <p:nvPr/>
        </p:nvSpPr>
        <p:spPr>
          <a:xfrm>
            <a:off x="7071746" y="3871512"/>
            <a:ext cx="762001" cy="762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3175">
            <a:solidFill>
              <a:srgbClr val="0365C0"/>
            </a:solidFill>
          </a:ln>
          <a:effectLst>
            <a:outerShdw blurRad="25400" dir="5400000" rotWithShape="0">
              <a:srgbClr val="000000">
                <a:alpha val="50000"/>
              </a:srgbClr>
            </a:outerShdw>
          </a:effectLst>
        </p:spPr>
        <p:txBody>
          <a:bodyPr lIns="30480" tIns="30480" rIns="30480" bIns="30480" anchor="ctr"/>
          <a:lstStyle/>
          <a:p>
            <a:pPr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sz="2880"/>
          </a:p>
        </p:txBody>
      </p:sp>
      <p:sp>
        <p:nvSpPr>
          <p:cNvPr id="3626" name="Shape 3626"/>
          <p:cNvSpPr/>
          <p:nvPr/>
        </p:nvSpPr>
        <p:spPr>
          <a:xfrm>
            <a:off x="7056539" y="4253952"/>
            <a:ext cx="61620" cy="329321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 anchor="ctr">
            <a:spAutoFit/>
          </a:bodyPr>
          <a:lstStyle/>
          <a:p>
            <a:endParaRPr sz="1740"/>
          </a:p>
        </p:txBody>
      </p:sp>
      <p:pic>
        <p:nvPicPr>
          <p:cNvPr id="3629" name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100" y="1836359"/>
            <a:ext cx="4832306" cy="483230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630" name="equation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267" y="2407366"/>
            <a:ext cx="387638" cy="67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tiff">
            <a:extLst>
              <a:ext uri="{FF2B5EF4-FFF2-40B4-BE49-F238E27FC236}">
                <a16:creationId xmlns:a16="http://schemas.microsoft.com/office/drawing/2014/main" id="{51922A0E-7EE3-0240-99EA-1E6E46C3D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2759"/>
            <a:ext cx="2621333" cy="262133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3" name="Title 1">
            <a:extLst>
              <a:ext uri="{FF2B5EF4-FFF2-40B4-BE49-F238E27FC236}">
                <a16:creationId xmlns:a16="http://schemas.microsoft.com/office/drawing/2014/main" id="{A72A5530-56B7-A64D-BF51-9BF025C57F44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Reconstructing</a:t>
            </a:r>
            <a:r>
              <a:rPr lang="zh-CN" altLang="en-US" sz="6400" dirty="0"/>
              <a:t> </a:t>
            </a:r>
            <a:r>
              <a:rPr lang="en-US" altLang="zh-CN" sz="6400" dirty="0"/>
              <a:t>a</a:t>
            </a:r>
            <a:r>
              <a:rPr lang="zh-CN" altLang="en-US" sz="6400" dirty="0"/>
              <a:t> </a:t>
            </a:r>
            <a:r>
              <a:rPr lang="en-US" altLang="zh-CN" sz="6400" dirty="0"/>
              <a:t>Real</a:t>
            </a:r>
            <a:r>
              <a:rPr lang="zh-CN" altLang="en-US" sz="6400" dirty="0"/>
              <a:t> </a:t>
            </a:r>
            <a:r>
              <a:rPr lang="en-US" altLang="zh-CN" sz="6400" dirty="0"/>
              <a:t>Photo</a:t>
            </a:r>
            <a:endParaRPr lang="en-US" sz="6400" dirty="0"/>
          </a:p>
        </p:txBody>
      </p:sp>
      <p:sp>
        <p:nvSpPr>
          <p:cNvPr id="74" name="Shape 3142">
            <a:extLst>
              <a:ext uri="{FF2B5EF4-FFF2-40B4-BE49-F238E27FC236}">
                <a16:creationId xmlns:a16="http://schemas.microsoft.com/office/drawing/2014/main" id="{BD771C25-B3CC-4849-B2C8-5710EAD96E42}"/>
              </a:ext>
            </a:extLst>
          </p:cNvPr>
          <p:cNvSpPr/>
          <p:nvPr/>
        </p:nvSpPr>
        <p:spPr>
          <a:xfrm>
            <a:off x="72923" y="2807744"/>
            <a:ext cx="247548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480" tIns="30480" rIns="30480" bIns="30480" anchor="ctr">
            <a:spAutoFit/>
          </a:bodyPr>
          <a:lstStyle/>
          <a:p>
            <a:pPr algn="ctr"/>
            <a:r>
              <a:rPr sz="3200" dirty="0"/>
              <a:t>Original image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588D3F-30D0-2F42-A260-C23C9F79BACF}"/>
              </a:ext>
            </a:extLst>
          </p:cNvPr>
          <p:cNvSpPr txBox="1"/>
          <p:nvPr/>
        </p:nvSpPr>
        <p:spPr>
          <a:xfrm>
            <a:off x="11936985" y="7427168"/>
            <a:ext cx="2042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dirty="0"/>
              <a:t>Regularizer</a:t>
            </a:r>
            <a:endParaRPr lang="en-US" sz="32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79A746E-02E8-6540-AC59-D34C13220440}"/>
              </a:ext>
            </a:extLst>
          </p:cNvPr>
          <p:cNvCxnSpPr>
            <a:cxnSpLocks/>
          </p:cNvCxnSpPr>
          <p:nvPr/>
        </p:nvCxnSpPr>
        <p:spPr>
          <a:xfrm flipH="1" flipV="1">
            <a:off x="11347648" y="7719555"/>
            <a:ext cx="5893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BA1930F7-9AF9-A849-8C7F-30C829310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2" y="7411691"/>
            <a:ext cx="7848600" cy="863600"/>
          </a:xfrm>
          <a:prstGeom prst="rect">
            <a:avLst/>
          </a:prstGeom>
        </p:spPr>
      </p:pic>
      <p:sp>
        <p:nvSpPr>
          <p:cNvPr id="82" name="Shape 3130" descr="Random vector">
            <a:extLst>
              <a:ext uri="{FF2B5EF4-FFF2-40B4-BE49-F238E27FC236}">
                <a16:creationId xmlns:a16="http://schemas.microsoft.com/office/drawing/2014/main" id="{8E08634C-B084-7F45-8506-1F8FC7726CB7}"/>
              </a:ext>
            </a:extLst>
          </p:cNvPr>
          <p:cNvSpPr/>
          <p:nvPr/>
        </p:nvSpPr>
        <p:spPr>
          <a:xfrm>
            <a:off x="1032330" y="3959932"/>
            <a:ext cx="1456168" cy="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/>
          <a:p>
            <a:pPr algn="ctr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80" dirty="0"/>
              <a:t>Random</a:t>
            </a:r>
            <a:br>
              <a:rPr sz="2880" dirty="0"/>
            </a:br>
            <a:r>
              <a:rPr sz="2880" dirty="0"/>
              <a:t>vector</a:t>
            </a:r>
          </a:p>
        </p:txBody>
      </p:sp>
      <p:pic>
        <p:nvPicPr>
          <p:cNvPr id="83" name="equation.pdf">
            <a:extLst>
              <a:ext uri="{FF2B5EF4-FFF2-40B4-BE49-F238E27FC236}">
                <a16:creationId xmlns:a16="http://schemas.microsoft.com/office/drawing/2014/main" id="{1234D967-C647-E34C-8398-3FAE97140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63" y="4852477"/>
            <a:ext cx="444903" cy="420185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3133">
            <a:extLst>
              <a:ext uri="{FF2B5EF4-FFF2-40B4-BE49-F238E27FC236}">
                <a16:creationId xmlns:a16="http://schemas.microsoft.com/office/drawing/2014/main" id="{21D1AC1B-4E36-E942-A227-3FA2E8F4CCDA}"/>
              </a:ext>
            </a:extLst>
          </p:cNvPr>
          <p:cNvSpPr/>
          <p:nvPr/>
        </p:nvSpPr>
        <p:spPr>
          <a:xfrm>
            <a:off x="8160100" y="6657146"/>
            <a:ext cx="356988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="" val="1"/>
            </a:ext>
          </a:extLst>
        </p:spPr>
        <p:txBody>
          <a:bodyPr wrap="none" lIns="30480" tIns="30480" rIns="30480" bIns="30480" anchor="ctr">
            <a:spAutoFit/>
          </a:bodyPr>
          <a:lstStyle>
            <a:lvl1pPr>
              <a:defRPr sz="3500" b="0"/>
            </a:lvl1pPr>
          </a:lstStyle>
          <a:p>
            <a:pPr algn="ctr"/>
            <a:r>
              <a:rPr lang="en-US" altLang="zh-CN" sz="3200" dirty="0"/>
              <a:t>Reconstructed</a:t>
            </a:r>
            <a:r>
              <a:rPr lang="zh-CN" altLang="en-US" sz="3200" dirty="0"/>
              <a:t> </a:t>
            </a:r>
            <a:r>
              <a:rPr lang="en-US" sz="3200" dirty="0"/>
              <a:t>image</a:t>
            </a:r>
            <a:endParaRPr sz="32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AB6BC8C-7A02-2141-96F4-67CC0CF5A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16056" y="6772391"/>
            <a:ext cx="1276350" cy="3967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55C1B3-F20D-9D4E-AC8D-38BA25789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9111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0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0" y="1831638"/>
            <a:ext cx="4572000" cy="4572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85F876-002B-7545-B3F9-D8CE18ED637C}"/>
              </a:ext>
            </a:extLst>
          </p:cNvPr>
          <p:cNvSpPr txBox="1"/>
          <p:nvPr/>
        </p:nvSpPr>
        <p:spPr>
          <a:xfrm>
            <a:off x="1355671" y="7715200"/>
            <a:ext cx="1327523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/>
              <a:t>Inspired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Deep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r>
              <a:rPr lang="en-US" altLang="zh-CN" sz="2800" dirty="0"/>
              <a:t>Prior</a:t>
            </a:r>
            <a:r>
              <a:rPr lang="zh-CN" altLang="en-US" sz="2800" dirty="0"/>
              <a:t> </a:t>
            </a:r>
            <a:r>
              <a:rPr lang="en-US" altLang="zh-CN" sz="2800" dirty="0"/>
              <a:t>[Ulyanov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al.]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Deep</a:t>
            </a:r>
            <a:r>
              <a:rPr lang="zh-CN" altLang="en-US" sz="2800" dirty="0"/>
              <a:t> </a:t>
            </a:r>
            <a:r>
              <a:rPr lang="en-US" altLang="zh-CN" sz="2800" dirty="0"/>
              <a:t>Internal</a:t>
            </a:r>
            <a:r>
              <a:rPr lang="zh-CN" altLang="en-US" sz="2800" dirty="0"/>
              <a:t> </a:t>
            </a:r>
            <a:r>
              <a:rPr lang="en-US" altLang="zh-CN" sz="2800" dirty="0"/>
              <a:t>learning</a:t>
            </a:r>
            <a:r>
              <a:rPr lang="zh-CN" altLang="en-US" sz="2800" dirty="0"/>
              <a:t> </a:t>
            </a:r>
            <a:r>
              <a:rPr lang="en-US" altLang="zh-CN" sz="2800" dirty="0"/>
              <a:t>[</a:t>
            </a:r>
            <a:r>
              <a:rPr lang="en-US" altLang="zh-CN" sz="2800" dirty="0" err="1"/>
              <a:t>Shocher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al.]</a:t>
            </a:r>
            <a:endParaRPr lang="en-US" sz="2800" dirty="0"/>
          </a:p>
        </p:txBody>
      </p:sp>
      <p:sp>
        <p:nvSpPr>
          <p:cNvPr id="14" name="Shape 3142">
            <a:extLst>
              <a:ext uri="{FF2B5EF4-FFF2-40B4-BE49-F238E27FC236}">
                <a16:creationId xmlns:a16="http://schemas.microsoft.com/office/drawing/2014/main" id="{17C915EC-903C-FB44-A525-4530CB3BA67C}"/>
              </a:ext>
            </a:extLst>
          </p:cNvPr>
          <p:cNvSpPr/>
          <p:nvPr/>
        </p:nvSpPr>
        <p:spPr>
          <a:xfrm>
            <a:off x="1271177" y="6441122"/>
            <a:ext cx="247548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480" tIns="30480" rIns="30480" bIns="30480" anchor="ctr">
            <a:spAutoFit/>
          </a:bodyPr>
          <a:lstStyle/>
          <a:p>
            <a:pPr algn="ctr"/>
            <a:r>
              <a:rPr sz="3200" dirty="0"/>
              <a:t>Original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4EAF9-F245-3F41-A34C-101E600FDFF5}"/>
              </a:ext>
            </a:extLst>
          </p:cNvPr>
          <p:cNvSpPr txBox="1"/>
          <p:nvPr/>
        </p:nvSpPr>
        <p:spPr>
          <a:xfrm>
            <a:off x="230043" y="7283152"/>
            <a:ext cx="14400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/>
              <a:t>Semantic</a:t>
            </a:r>
            <a:r>
              <a:rPr lang="zh-CN" altLang="en-US" sz="2800" dirty="0"/>
              <a:t> </a:t>
            </a:r>
            <a:r>
              <a:rPr lang="en-US" altLang="zh-CN" sz="2800" dirty="0"/>
              <a:t>Photo</a:t>
            </a:r>
            <a:r>
              <a:rPr lang="zh-CN" altLang="en-US" sz="2800" dirty="0"/>
              <a:t> </a:t>
            </a:r>
            <a:r>
              <a:rPr lang="en-US" altLang="zh-CN" sz="2800" dirty="0"/>
              <a:t>Manipulation</a:t>
            </a:r>
            <a:r>
              <a:rPr lang="zh-CN" altLang="en-US" sz="2800" dirty="0"/>
              <a:t> </a:t>
            </a:r>
            <a:r>
              <a:rPr lang="en-US" altLang="zh-CN" sz="2800" dirty="0"/>
              <a:t>[</a:t>
            </a:r>
            <a:r>
              <a:rPr lang="en-US" altLang="zh-CN" sz="2800" dirty="0" err="1"/>
              <a:t>Bau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 err="1"/>
              <a:t>Strobelt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Peebles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Wulff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Zhou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Zhu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Torralba,</a:t>
            </a:r>
            <a:r>
              <a:rPr lang="zh-CN" altLang="en-US" sz="2800" dirty="0"/>
              <a:t> </a:t>
            </a:r>
            <a:r>
              <a:rPr lang="en-US" altLang="zh-CN" sz="2800" dirty="0"/>
              <a:t>SIGGRAPH</a:t>
            </a:r>
            <a:r>
              <a:rPr lang="zh-CN" altLang="en-US" sz="2800" dirty="0"/>
              <a:t> </a:t>
            </a:r>
            <a:r>
              <a:rPr lang="en-US" altLang="zh-CN" sz="2800" dirty="0"/>
              <a:t>2019]</a:t>
            </a:r>
            <a:endParaRPr lang="en-US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869F83-D7B1-FE4D-A8D2-5B5456065510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Reconstructing</a:t>
            </a:r>
            <a:r>
              <a:rPr lang="zh-CN" altLang="en-US" sz="6400" dirty="0"/>
              <a:t> </a:t>
            </a:r>
            <a:r>
              <a:rPr lang="en-US" altLang="zh-CN" sz="6400" dirty="0"/>
              <a:t>a</a:t>
            </a:r>
            <a:r>
              <a:rPr lang="zh-CN" altLang="en-US" sz="6400" dirty="0"/>
              <a:t> </a:t>
            </a:r>
            <a:r>
              <a:rPr lang="en-US" altLang="zh-CN" sz="6400" dirty="0"/>
              <a:t>Real</a:t>
            </a:r>
            <a:r>
              <a:rPr lang="zh-CN" altLang="en-US" sz="6400" dirty="0"/>
              <a:t> </a:t>
            </a:r>
            <a:r>
              <a:rPr lang="en-US" altLang="zh-CN" sz="6400" dirty="0"/>
              <a:t>Photo</a:t>
            </a:r>
            <a:endParaRPr lang="en-US" sz="6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8E37BF-99A1-2142-855D-6CC32AFC5BD9}"/>
              </a:ext>
            </a:extLst>
          </p:cNvPr>
          <p:cNvGrpSpPr/>
          <p:nvPr/>
        </p:nvGrpSpPr>
        <p:grpSpPr>
          <a:xfrm>
            <a:off x="5029200" y="1831638"/>
            <a:ext cx="4571999" cy="5163482"/>
            <a:chOff x="5029200" y="1831638"/>
            <a:chExt cx="4571999" cy="5163482"/>
          </a:xfrm>
        </p:grpSpPr>
        <p:pic>
          <p:nvPicPr>
            <p:cNvPr id="3731" name="pasted-image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1831638"/>
              <a:ext cx="4571999" cy="45720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1" name="Shape 3133">
              <a:extLst>
                <a:ext uri="{FF2B5EF4-FFF2-40B4-BE49-F238E27FC236}">
                  <a16:creationId xmlns:a16="http://schemas.microsoft.com/office/drawing/2014/main" id="{BFDBBFE2-7EC4-CF42-8A9F-767A5A93E5F3}"/>
                </a:ext>
              </a:extLst>
            </p:cNvPr>
            <p:cNvSpPr/>
            <p:nvPr/>
          </p:nvSpPr>
          <p:spPr>
            <a:xfrm>
              <a:off x="6784286" y="6441122"/>
              <a:ext cx="1061829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30480" tIns="30480" rIns="30480" bIns="30480" anchor="ctr">
              <a:spAutoFit/>
            </a:bodyPr>
            <a:lstStyle>
              <a:lvl1pPr>
                <a:defRPr sz="3500" b="0"/>
              </a:lvl1pPr>
            </a:lstStyle>
            <a:p>
              <a:pPr algn="ctr"/>
              <a:r>
                <a:rPr lang="en-US" altLang="zh-CN" sz="3200" dirty="0"/>
                <a:t>With  </a:t>
              </a:r>
              <a:endParaRPr sz="32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00E58F-22B9-4149-BF81-42F11FAE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689" y="6491064"/>
              <a:ext cx="400050" cy="37782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B9D45F-B783-3E44-AC72-535D3D55A5BC}"/>
              </a:ext>
            </a:extLst>
          </p:cNvPr>
          <p:cNvGrpSpPr/>
          <p:nvPr/>
        </p:nvGrpSpPr>
        <p:grpSpPr>
          <a:xfrm>
            <a:off x="9835480" y="1819308"/>
            <a:ext cx="4572000" cy="5165424"/>
            <a:chOff x="9835480" y="1819308"/>
            <a:chExt cx="4572000" cy="5165424"/>
          </a:xfrm>
        </p:grpSpPr>
        <p:pic>
          <p:nvPicPr>
            <p:cNvPr id="3733" name="pasted-image.tif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5480" y="1819308"/>
              <a:ext cx="4572000" cy="45720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9" name="Shape 3133">
              <a:extLst>
                <a:ext uri="{FF2B5EF4-FFF2-40B4-BE49-F238E27FC236}">
                  <a16:creationId xmlns:a16="http://schemas.microsoft.com/office/drawing/2014/main" id="{9F83C276-D69F-6A4F-90C6-48C8827D8F2F}"/>
                </a:ext>
              </a:extLst>
            </p:cNvPr>
            <p:cNvSpPr/>
            <p:nvPr/>
          </p:nvSpPr>
          <p:spPr>
            <a:xfrm>
              <a:off x="11089627" y="6430734"/>
              <a:ext cx="2063706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30480" tIns="30480" rIns="30480" bIns="30480" anchor="ctr">
              <a:spAutoFit/>
            </a:bodyPr>
            <a:lstStyle>
              <a:lvl1pPr>
                <a:defRPr sz="3500" b="0"/>
              </a:lvl1pPr>
            </a:lstStyle>
            <a:p>
              <a:pPr algn="ctr"/>
              <a:r>
                <a:rPr lang="en-US" altLang="zh-CN" sz="3200" dirty="0"/>
                <a:t>With     and </a:t>
              </a:r>
              <a:endParaRPr sz="32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5710B2-A645-5C47-9A7B-F277C6D91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5720" y="6491064"/>
              <a:ext cx="400050" cy="3778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C9DD45-E47E-8947-9E3F-CF752CBD7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7848" y="6491064"/>
              <a:ext cx="377825" cy="377825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FA89E9-06F9-CC48-BAF5-C8D1D47483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7590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869F83-D7B1-FE4D-A8D2-5B5456065510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Using Different Layers</a:t>
            </a:r>
            <a:endParaRPr lang="en-US" sz="6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6BFC9-4C49-8D46-8458-4ABB7903E2F1}"/>
              </a:ext>
            </a:extLst>
          </p:cNvPr>
          <p:cNvSpPr txBox="1"/>
          <p:nvPr/>
        </p:nvSpPr>
        <p:spPr>
          <a:xfrm flipH="1">
            <a:off x="5880609" y="7767935"/>
            <a:ext cx="8749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Image2StyleGAN [</a:t>
            </a:r>
            <a:r>
              <a:rPr lang="en-US" sz="2400" dirty="0" err="1"/>
              <a:t>Abdal</a:t>
            </a:r>
            <a:r>
              <a:rPr lang="en-US" sz="2400" dirty="0"/>
              <a:t> et al., 2019], StyleGAN2 [</a:t>
            </a:r>
            <a:r>
              <a:rPr lang="en-US" sz="2400" dirty="0" err="1"/>
              <a:t>Karras</a:t>
            </a:r>
            <a:r>
              <a:rPr lang="en-US" sz="2400" dirty="0"/>
              <a:t> et al., 2019]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72F7A31-962A-9941-8350-10CE667290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0"/>
          <a:stretch/>
        </p:blipFill>
        <p:spPr>
          <a:xfrm>
            <a:off x="618456" y="2242591"/>
            <a:ext cx="4536504" cy="5264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A1DDB-00E9-804C-99CB-86D8568F875A}"/>
              </a:ext>
            </a:extLst>
          </p:cNvPr>
          <p:cNvSpPr txBox="1"/>
          <p:nvPr/>
        </p:nvSpPr>
        <p:spPr>
          <a:xfrm>
            <a:off x="5803032" y="2098576"/>
            <a:ext cx="418621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Optimizing the latent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B90BB-502E-D549-9C3F-81F67E3F36BE}"/>
              </a:ext>
            </a:extLst>
          </p:cNvPr>
          <p:cNvSpPr txBox="1"/>
          <p:nvPr/>
        </p:nvSpPr>
        <p:spPr>
          <a:xfrm>
            <a:off x="5803032" y="4013229"/>
            <a:ext cx="400859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Optimizing the style code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B9FE93-3F40-1E46-8014-B73557FE2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9359" y="3108452"/>
            <a:ext cx="4397502" cy="66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05B7A-E550-2A47-8242-C6C6B48B9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59" y="4699686"/>
            <a:ext cx="4485887" cy="6629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F1AED1-5564-364A-BB22-1AF70761E522}"/>
              </a:ext>
            </a:extLst>
          </p:cNvPr>
          <p:cNvSpPr txBox="1"/>
          <p:nvPr/>
        </p:nvSpPr>
        <p:spPr>
          <a:xfrm>
            <a:off x="5711239" y="5658577"/>
            <a:ext cx="550849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Optimizing the extended style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E0125D-30C2-A343-A427-64B156DF0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59" y="6595934"/>
            <a:ext cx="4795266" cy="6850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7DF91B-025F-5D48-9B24-2A332CB51B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907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869F83-D7B1-FE4D-A8D2-5B5456065510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Using Different Layers: w space</a:t>
            </a:r>
            <a:endParaRPr lang="en-US" sz="6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DAA3E-25DD-5C47-8BAE-95F5622DA31F}"/>
              </a:ext>
            </a:extLst>
          </p:cNvPr>
          <p:cNvSpPr txBox="1"/>
          <p:nvPr/>
        </p:nvSpPr>
        <p:spPr>
          <a:xfrm flipH="1">
            <a:off x="5880609" y="7767935"/>
            <a:ext cx="8749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StyleGAN2 [</a:t>
            </a:r>
            <a:r>
              <a:rPr lang="en-US" sz="2400" dirty="0" err="1"/>
              <a:t>Karras</a:t>
            </a:r>
            <a:r>
              <a:rPr lang="en-US" sz="2400" dirty="0"/>
              <a:t> et al., 2019]</a:t>
            </a:r>
          </a:p>
        </p:txBody>
      </p:sp>
      <p:pic>
        <p:nvPicPr>
          <p:cNvPr id="8" name="Picture 7" descr="A collage of a car accident&#10;&#10;Description automatically generated with medium confidence">
            <a:extLst>
              <a:ext uri="{FF2B5EF4-FFF2-40B4-BE49-F238E27FC236}">
                <a16:creationId xmlns:a16="http://schemas.microsoft.com/office/drawing/2014/main" id="{E2A232E8-DE35-B94A-AA9E-C3AD64AB1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92" y="3055367"/>
            <a:ext cx="11382885" cy="35046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983E3-E5E5-7041-9DD1-C2600E8E2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23355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869F83-D7B1-FE4D-A8D2-5B5456065510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Using Different Layers: w space</a:t>
            </a:r>
            <a:endParaRPr lang="en-US" sz="6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DAA3E-25DD-5C47-8BAE-95F5622DA31F}"/>
              </a:ext>
            </a:extLst>
          </p:cNvPr>
          <p:cNvSpPr txBox="1"/>
          <p:nvPr/>
        </p:nvSpPr>
        <p:spPr>
          <a:xfrm flipH="1">
            <a:off x="5880609" y="7767935"/>
            <a:ext cx="8749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StyleGAN2 [</a:t>
            </a:r>
            <a:r>
              <a:rPr lang="en-US" sz="2400" dirty="0" err="1"/>
              <a:t>Karras</a:t>
            </a:r>
            <a:r>
              <a:rPr lang="en-US" sz="2400" dirty="0"/>
              <a:t> et al., 2019]</a:t>
            </a:r>
          </a:p>
        </p:txBody>
      </p:sp>
      <p:pic>
        <p:nvPicPr>
          <p:cNvPr id="5" name="Picture 4" descr="A collage of a car accident&#10;&#10;Description automatically generated with low confidence">
            <a:extLst>
              <a:ext uri="{FF2B5EF4-FFF2-40B4-BE49-F238E27FC236}">
                <a16:creationId xmlns:a16="http://schemas.microsoft.com/office/drawing/2014/main" id="{B00322BB-F627-8A44-A8CD-66E7E399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23" y="2458616"/>
            <a:ext cx="7439437" cy="43892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B1A7E-597D-5E45-A6CE-4164140082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01682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869F83-D7B1-FE4D-A8D2-5B5456065510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Using Different Layers: w+ space</a:t>
            </a:r>
            <a:endParaRPr lang="en-US" sz="6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6BFC9-4C49-8D46-8458-4ABB7903E2F1}"/>
              </a:ext>
            </a:extLst>
          </p:cNvPr>
          <p:cNvSpPr txBox="1"/>
          <p:nvPr/>
        </p:nvSpPr>
        <p:spPr>
          <a:xfrm flipH="1">
            <a:off x="9547448" y="7767935"/>
            <a:ext cx="508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Image2StyleGAN [</a:t>
            </a:r>
            <a:r>
              <a:rPr lang="en-US" sz="2400" dirty="0" err="1"/>
              <a:t>Abdal</a:t>
            </a:r>
            <a:r>
              <a:rPr lang="en-US" sz="2400" dirty="0"/>
              <a:t> et al., 2019]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487D0-4C20-2B45-BA2D-0B43F6C6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8" y="1594520"/>
            <a:ext cx="13351616" cy="5634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2AF09-DB13-994A-AECD-111681185DC2}"/>
              </a:ext>
            </a:extLst>
          </p:cNvPr>
          <p:cNvSpPr txBox="1"/>
          <p:nvPr/>
        </p:nvSpPr>
        <p:spPr>
          <a:xfrm>
            <a:off x="3319072" y="7067128"/>
            <a:ext cx="780636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the results are reconstructed using Face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1BC6F-DCB5-6448-9E4E-06DD4DA29F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4313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0869F83-D7B1-FE4D-A8D2-5B54560655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1" y="481966"/>
                <a:ext cx="14614358" cy="1371600"/>
              </a:xfrm>
              <a:prstGeom prst="rect">
                <a:avLst/>
              </a:prstGeom>
            </p:spPr>
            <p:txBody>
              <a:bodyPr vert="horz" lIns="146304" tIns="73152" rIns="146304" bIns="73152" rtlCol="0" anchor="ctr">
                <a:normAutofit/>
              </a:bodyPr>
              <a:lstStyle>
                <a:lvl1pPr algn="ctr" defTabSz="1463040" rtl="0" eaLnBrk="1" latinLnBrk="0" hangingPunct="1">
                  <a:spcBef>
                    <a:spcPct val="0"/>
                  </a:spcBef>
                  <a:buNone/>
                  <a:defRPr sz="7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6400" dirty="0"/>
                  <a:t>Reconstruction </a:t>
                </a:r>
                <a14:m>
                  <m:oMath xmlns:m="http://schemas.openxmlformats.org/officeDocument/2006/math">
                    <m:r>
                      <a:rPr lang="en-US" sz="6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6400" dirty="0"/>
                  <a:t> Editing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0869F83-D7B1-FE4D-A8D2-5B545606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" y="481966"/>
                <a:ext cx="14614358" cy="1371600"/>
              </a:xfrm>
              <a:prstGeom prst="rect">
                <a:avLst/>
              </a:prstGeom>
              <a:blipFill>
                <a:blip r:embed="rId3"/>
                <a:stretch>
                  <a:fillRect t="-2752" b="-22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706BFC9-4C49-8D46-8458-4ABB7903E2F1}"/>
              </a:ext>
            </a:extLst>
          </p:cNvPr>
          <p:cNvSpPr txBox="1"/>
          <p:nvPr/>
        </p:nvSpPr>
        <p:spPr>
          <a:xfrm flipH="1">
            <a:off x="9547448" y="7767935"/>
            <a:ext cx="508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Image2StyleGAN [</a:t>
            </a:r>
            <a:r>
              <a:rPr lang="en-US" sz="2400" dirty="0" err="1"/>
              <a:t>Abdal</a:t>
            </a:r>
            <a:r>
              <a:rPr lang="en-US" sz="2400" dirty="0"/>
              <a:t> et al., 2019]</a:t>
            </a:r>
          </a:p>
        </p:txBody>
      </p:sp>
      <p:pic>
        <p:nvPicPr>
          <p:cNvPr id="3" name="Picture 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B57192EC-0F02-7E47-8ED7-806AF3317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34" y="2314600"/>
            <a:ext cx="11664932" cy="4656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4A2B82-4CF9-2747-9C78-0590CB6F7B2D}"/>
              </a:ext>
            </a:extLst>
          </p:cNvPr>
          <p:cNvSpPr txBox="1"/>
          <p:nvPr/>
        </p:nvSpPr>
        <p:spPr>
          <a:xfrm>
            <a:off x="4551591" y="7067128"/>
            <a:ext cx="552721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Interpolations between two images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2E859D-8B37-114F-B65E-60EF5FDD7A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186662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0869F83-D7B1-FE4D-A8D2-5B54560655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1" y="481966"/>
                <a:ext cx="14614358" cy="1371600"/>
              </a:xfrm>
              <a:prstGeom prst="rect">
                <a:avLst/>
              </a:prstGeom>
            </p:spPr>
            <p:txBody>
              <a:bodyPr vert="horz" lIns="146304" tIns="73152" rIns="146304" bIns="73152" rtlCol="0" anchor="ctr">
                <a:normAutofit/>
              </a:bodyPr>
              <a:lstStyle>
                <a:lvl1pPr algn="ctr" defTabSz="1463040" rtl="0" eaLnBrk="1" latinLnBrk="0" hangingPunct="1">
                  <a:spcBef>
                    <a:spcPct val="0"/>
                  </a:spcBef>
                  <a:buNone/>
                  <a:defRPr sz="7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6400" dirty="0"/>
                  <a:t>Reconstruction </a:t>
                </a:r>
                <a14:m>
                  <m:oMath xmlns:m="http://schemas.openxmlformats.org/officeDocument/2006/math">
                    <m:r>
                      <a:rPr lang="en-US" sz="6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6400" dirty="0"/>
                  <a:t> Editing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0869F83-D7B1-FE4D-A8D2-5B545606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" y="481966"/>
                <a:ext cx="14614358" cy="1371600"/>
              </a:xfrm>
              <a:prstGeom prst="rect">
                <a:avLst/>
              </a:prstGeom>
              <a:blipFill>
                <a:blip r:embed="rId3"/>
                <a:stretch>
                  <a:fillRect t="-2752" b="-22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706BFC9-4C49-8D46-8458-4ABB7903E2F1}"/>
              </a:ext>
            </a:extLst>
          </p:cNvPr>
          <p:cNvSpPr txBox="1"/>
          <p:nvPr/>
        </p:nvSpPr>
        <p:spPr>
          <a:xfrm flipH="1">
            <a:off x="9547448" y="7767935"/>
            <a:ext cx="508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Image2StyleGAN [</a:t>
            </a:r>
            <a:r>
              <a:rPr lang="en-US" sz="2400" dirty="0" err="1"/>
              <a:t>Abdal</a:t>
            </a:r>
            <a:r>
              <a:rPr lang="en-US" sz="2400" dirty="0"/>
              <a:t> et al., 2019]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192EC-0F02-7E47-8ED7-806AF3317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708" y="2314600"/>
            <a:ext cx="11580984" cy="4656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4A2B82-4CF9-2747-9C78-0590CB6F7B2D}"/>
              </a:ext>
            </a:extLst>
          </p:cNvPr>
          <p:cNvSpPr txBox="1"/>
          <p:nvPr/>
        </p:nvSpPr>
        <p:spPr>
          <a:xfrm>
            <a:off x="4551591" y="7067128"/>
            <a:ext cx="552721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Interpolations between two images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E8C065-3984-7D48-93CC-85170D4DC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99956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441"/>
          <a:stretch/>
        </p:blipFill>
        <p:spPr>
          <a:xfrm>
            <a:off x="11059616" y="2275960"/>
            <a:ext cx="3156857" cy="228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Editing with Optimization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97105" y="2131040"/>
            <a:ext cx="3609682" cy="222419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00"/>
              </a:lnSpc>
            </a:pPr>
            <a:r>
              <a:rPr lang="en-US" sz="4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Image Editing Program</a:t>
            </a:r>
          </a:p>
        </p:txBody>
      </p:sp>
      <p:sp>
        <p:nvSpPr>
          <p:cNvPr id="9" name="Right Arrow 8"/>
          <p:cNvSpPr/>
          <p:nvPr/>
        </p:nvSpPr>
        <p:spPr>
          <a:xfrm>
            <a:off x="9701452" y="3087282"/>
            <a:ext cx="923569" cy="646331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378871" y="2919968"/>
            <a:ext cx="923569" cy="646331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7040162" y="4632801"/>
            <a:ext cx="923569" cy="646331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6349818" y="534627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User Input</a:t>
            </a:r>
          </a:p>
        </p:txBody>
      </p:sp>
      <p:sp>
        <p:nvSpPr>
          <p:cNvPr id="23" name="TextBox 22"/>
          <p:cNvSpPr txBox="1"/>
          <p:nvPr/>
        </p:nvSpPr>
        <p:spPr>
          <a:xfrm flipH="1">
            <a:off x="752331" y="4494181"/>
            <a:ext cx="288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input photo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11193491" y="4494181"/>
            <a:ext cx="288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result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56" y="2275960"/>
            <a:ext cx="3156857" cy="228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4"/>
          <p:cNvSpPr/>
          <p:nvPr/>
        </p:nvSpPr>
        <p:spPr>
          <a:xfrm>
            <a:off x="618456" y="2448892"/>
            <a:ext cx="1743086" cy="2035916"/>
          </a:xfrm>
          <a:custGeom>
            <a:avLst/>
            <a:gdLst>
              <a:gd name="connsiteX0" fmla="*/ 189782 w 1743086"/>
              <a:gd name="connsiteY0" fmla="*/ 172610 h 2035916"/>
              <a:gd name="connsiteX1" fmla="*/ 879895 w 1743086"/>
              <a:gd name="connsiteY1" fmla="*/ 17335 h 2035916"/>
              <a:gd name="connsiteX2" fmla="*/ 931653 w 1743086"/>
              <a:gd name="connsiteY2" fmla="*/ 82 h 2035916"/>
              <a:gd name="connsiteX3" fmla="*/ 1121434 w 1743086"/>
              <a:gd name="connsiteY3" fmla="*/ 34588 h 2035916"/>
              <a:gd name="connsiteX4" fmla="*/ 1224951 w 1743086"/>
              <a:gd name="connsiteY4" fmla="*/ 103599 h 2035916"/>
              <a:gd name="connsiteX5" fmla="*/ 1276710 w 1743086"/>
              <a:gd name="connsiteY5" fmla="*/ 138105 h 2035916"/>
              <a:gd name="connsiteX6" fmla="*/ 1311215 w 1743086"/>
              <a:gd name="connsiteY6" fmla="*/ 189863 h 2035916"/>
              <a:gd name="connsiteX7" fmla="*/ 1328468 w 1743086"/>
              <a:gd name="connsiteY7" fmla="*/ 241622 h 2035916"/>
              <a:gd name="connsiteX8" fmla="*/ 1397480 w 1743086"/>
              <a:gd name="connsiteY8" fmla="*/ 345139 h 2035916"/>
              <a:gd name="connsiteX9" fmla="*/ 1431985 w 1743086"/>
              <a:gd name="connsiteY9" fmla="*/ 396897 h 2035916"/>
              <a:gd name="connsiteX10" fmla="*/ 1483744 w 1743086"/>
              <a:gd name="connsiteY10" fmla="*/ 448656 h 2035916"/>
              <a:gd name="connsiteX11" fmla="*/ 1500997 w 1743086"/>
              <a:gd name="connsiteY11" fmla="*/ 500414 h 2035916"/>
              <a:gd name="connsiteX12" fmla="*/ 1570008 w 1743086"/>
              <a:gd name="connsiteY12" fmla="*/ 603931 h 2035916"/>
              <a:gd name="connsiteX13" fmla="*/ 1656272 w 1743086"/>
              <a:gd name="connsiteY13" fmla="*/ 759207 h 2035916"/>
              <a:gd name="connsiteX14" fmla="*/ 1690778 w 1743086"/>
              <a:gd name="connsiteY14" fmla="*/ 810965 h 2035916"/>
              <a:gd name="connsiteX15" fmla="*/ 1708031 w 1743086"/>
              <a:gd name="connsiteY15" fmla="*/ 1345803 h 2035916"/>
              <a:gd name="connsiteX16" fmla="*/ 1673525 w 1743086"/>
              <a:gd name="connsiteY16" fmla="*/ 1397561 h 2035916"/>
              <a:gd name="connsiteX17" fmla="*/ 1621766 w 1743086"/>
              <a:gd name="connsiteY17" fmla="*/ 1501078 h 2035916"/>
              <a:gd name="connsiteX18" fmla="*/ 1570008 w 1743086"/>
              <a:gd name="connsiteY18" fmla="*/ 1535584 h 2035916"/>
              <a:gd name="connsiteX19" fmla="*/ 1466491 w 1743086"/>
              <a:gd name="connsiteY19" fmla="*/ 1604595 h 2035916"/>
              <a:gd name="connsiteX20" fmla="*/ 1449238 w 1743086"/>
              <a:gd name="connsiteY20" fmla="*/ 1656354 h 2035916"/>
              <a:gd name="connsiteX21" fmla="*/ 1345721 w 1743086"/>
              <a:gd name="connsiteY21" fmla="*/ 1725365 h 2035916"/>
              <a:gd name="connsiteX22" fmla="*/ 1293963 w 1743086"/>
              <a:gd name="connsiteY22" fmla="*/ 1759871 h 2035916"/>
              <a:gd name="connsiteX23" fmla="*/ 1190446 w 1743086"/>
              <a:gd name="connsiteY23" fmla="*/ 1811629 h 2035916"/>
              <a:gd name="connsiteX24" fmla="*/ 1173193 w 1743086"/>
              <a:gd name="connsiteY24" fmla="*/ 1863388 h 2035916"/>
              <a:gd name="connsiteX25" fmla="*/ 1121434 w 1743086"/>
              <a:gd name="connsiteY25" fmla="*/ 1880641 h 2035916"/>
              <a:gd name="connsiteX26" fmla="*/ 1052423 w 1743086"/>
              <a:gd name="connsiteY26" fmla="*/ 1915146 h 2035916"/>
              <a:gd name="connsiteX27" fmla="*/ 948906 w 1743086"/>
              <a:gd name="connsiteY27" fmla="*/ 1984158 h 2035916"/>
              <a:gd name="connsiteX28" fmla="*/ 759125 w 1743086"/>
              <a:gd name="connsiteY28" fmla="*/ 2035916 h 2035916"/>
              <a:gd name="connsiteX29" fmla="*/ 431321 w 1743086"/>
              <a:gd name="connsiteY29" fmla="*/ 2018663 h 2035916"/>
              <a:gd name="connsiteX30" fmla="*/ 327804 w 1743086"/>
              <a:gd name="connsiteY30" fmla="*/ 1966905 h 2035916"/>
              <a:gd name="connsiteX31" fmla="*/ 276046 w 1743086"/>
              <a:gd name="connsiteY31" fmla="*/ 1915146 h 2035916"/>
              <a:gd name="connsiteX32" fmla="*/ 224287 w 1743086"/>
              <a:gd name="connsiteY32" fmla="*/ 1880641 h 2035916"/>
              <a:gd name="connsiteX33" fmla="*/ 189782 w 1743086"/>
              <a:gd name="connsiteY33" fmla="*/ 1828882 h 2035916"/>
              <a:gd name="connsiteX34" fmla="*/ 155276 w 1743086"/>
              <a:gd name="connsiteY34" fmla="*/ 1725365 h 2035916"/>
              <a:gd name="connsiteX35" fmla="*/ 138023 w 1743086"/>
              <a:gd name="connsiteY35" fmla="*/ 1673607 h 2035916"/>
              <a:gd name="connsiteX36" fmla="*/ 120770 w 1743086"/>
              <a:gd name="connsiteY36" fmla="*/ 1621848 h 2035916"/>
              <a:gd name="connsiteX37" fmla="*/ 103517 w 1743086"/>
              <a:gd name="connsiteY37" fmla="*/ 1570090 h 2035916"/>
              <a:gd name="connsiteX38" fmla="*/ 51759 w 1743086"/>
              <a:gd name="connsiteY38" fmla="*/ 1225033 h 2035916"/>
              <a:gd name="connsiteX39" fmla="*/ 34506 w 1743086"/>
              <a:gd name="connsiteY39" fmla="*/ 1087010 h 2035916"/>
              <a:gd name="connsiteX40" fmla="*/ 0 w 1743086"/>
              <a:gd name="connsiteY40" fmla="*/ 828218 h 2035916"/>
              <a:gd name="connsiteX41" fmla="*/ 17253 w 1743086"/>
              <a:gd name="connsiteY41" fmla="*/ 414150 h 2035916"/>
              <a:gd name="connsiteX42" fmla="*/ 34506 w 1743086"/>
              <a:gd name="connsiteY42" fmla="*/ 362391 h 2035916"/>
              <a:gd name="connsiteX43" fmla="*/ 103517 w 1743086"/>
              <a:gd name="connsiteY43" fmla="*/ 345139 h 2035916"/>
              <a:gd name="connsiteX44" fmla="*/ 155276 w 1743086"/>
              <a:gd name="connsiteY44" fmla="*/ 310633 h 2035916"/>
              <a:gd name="connsiteX45" fmla="*/ 327804 w 1743086"/>
              <a:gd name="connsiteY45" fmla="*/ 258874 h 2035916"/>
              <a:gd name="connsiteX46" fmla="*/ 431321 w 1743086"/>
              <a:gd name="connsiteY46" fmla="*/ 207116 h 2035916"/>
              <a:gd name="connsiteX47" fmla="*/ 465827 w 1743086"/>
              <a:gd name="connsiteY47" fmla="*/ 207116 h 203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43086" h="2035916">
                <a:moveTo>
                  <a:pt x="189782" y="172610"/>
                </a:moveTo>
                <a:lnTo>
                  <a:pt x="879895" y="17335"/>
                </a:lnTo>
                <a:cubicBezTo>
                  <a:pt x="897608" y="13216"/>
                  <a:pt x="913513" y="-1214"/>
                  <a:pt x="931653" y="82"/>
                </a:cubicBezTo>
                <a:cubicBezTo>
                  <a:pt x="995787" y="4663"/>
                  <a:pt x="1058174" y="23086"/>
                  <a:pt x="1121434" y="34588"/>
                </a:cubicBezTo>
                <a:lnTo>
                  <a:pt x="1224951" y="103599"/>
                </a:lnTo>
                <a:lnTo>
                  <a:pt x="1276710" y="138105"/>
                </a:lnTo>
                <a:cubicBezTo>
                  <a:pt x="1288212" y="155358"/>
                  <a:pt x="1301942" y="171317"/>
                  <a:pt x="1311215" y="189863"/>
                </a:cubicBezTo>
                <a:cubicBezTo>
                  <a:pt x="1319348" y="206129"/>
                  <a:pt x="1319636" y="225724"/>
                  <a:pt x="1328468" y="241622"/>
                </a:cubicBezTo>
                <a:cubicBezTo>
                  <a:pt x="1348608" y="277874"/>
                  <a:pt x="1374476" y="310633"/>
                  <a:pt x="1397480" y="345139"/>
                </a:cubicBezTo>
                <a:cubicBezTo>
                  <a:pt x="1408982" y="362392"/>
                  <a:pt x="1417323" y="382235"/>
                  <a:pt x="1431985" y="396897"/>
                </a:cubicBezTo>
                <a:lnTo>
                  <a:pt x="1483744" y="448656"/>
                </a:lnTo>
                <a:cubicBezTo>
                  <a:pt x="1489495" y="465909"/>
                  <a:pt x="1492165" y="484517"/>
                  <a:pt x="1500997" y="500414"/>
                </a:cubicBezTo>
                <a:cubicBezTo>
                  <a:pt x="1521137" y="536666"/>
                  <a:pt x="1570008" y="603931"/>
                  <a:pt x="1570008" y="603931"/>
                </a:cubicBezTo>
                <a:cubicBezTo>
                  <a:pt x="1600375" y="695032"/>
                  <a:pt x="1577174" y="640560"/>
                  <a:pt x="1656272" y="759207"/>
                </a:cubicBezTo>
                <a:lnTo>
                  <a:pt x="1690778" y="810965"/>
                </a:lnTo>
                <a:cubicBezTo>
                  <a:pt x="1764777" y="1032967"/>
                  <a:pt x="1750499" y="949428"/>
                  <a:pt x="1708031" y="1345803"/>
                </a:cubicBezTo>
                <a:cubicBezTo>
                  <a:pt x="1705822" y="1366420"/>
                  <a:pt x="1685027" y="1380308"/>
                  <a:pt x="1673525" y="1397561"/>
                </a:cubicBezTo>
                <a:cubicBezTo>
                  <a:pt x="1659492" y="1439659"/>
                  <a:pt x="1655212" y="1467632"/>
                  <a:pt x="1621766" y="1501078"/>
                </a:cubicBezTo>
                <a:cubicBezTo>
                  <a:pt x="1607104" y="1515740"/>
                  <a:pt x="1587261" y="1524082"/>
                  <a:pt x="1570008" y="1535584"/>
                </a:cubicBezTo>
                <a:cubicBezTo>
                  <a:pt x="1461107" y="1698933"/>
                  <a:pt x="1625651" y="1477265"/>
                  <a:pt x="1466491" y="1604595"/>
                </a:cubicBezTo>
                <a:cubicBezTo>
                  <a:pt x="1452290" y="1615956"/>
                  <a:pt x="1462098" y="1643494"/>
                  <a:pt x="1449238" y="1656354"/>
                </a:cubicBezTo>
                <a:cubicBezTo>
                  <a:pt x="1419914" y="1685678"/>
                  <a:pt x="1380227" y="1702361"/>
                  <a:pt x="1345721" y="1725365"/>
                </a:cubicBezTo>
                <a:cubicBezTo>
                  <a:pt x="1328468" y="1736867"/>
                  <a:pt x="1313634" y="1753314"/>
                  <a:pt x="1293963" y="1759871"/>
                </a:cubicBezTo>
                <a:cubicBezTo>
                  <a:pt x="1222533" y="1783681"/>
                  <a:pt x="1257336" y="1767036"/>
                  <a:pt x="1190446" y="1811629"/>
                </a:cubicBezTo>
                <a:cubicBezTo>
                  <a:pt x="1184695" y="1828882"/>
                  <a:pt x="1186053" y="1850528"/>
                  <a:pt x="1173193" y="1863388"/>
                </a:cubicBezTo>
                <a:cubicBezTo>
                  <a:pt x="1160333" y="1876248"/>
                  <a:pt x="1138150" y="1873477"/>
                  <a:pt x="1121434" y="1880641"/>
                </a:cubicBezTo>
                <a:cubicBezTo>
                  <a:pt x="1097795" y="1890772"/>
                  <a:pt x="1074477" y="1901914"/>
                  <a:pt x="1052423" y="1915146"/>
                </a:cubicBezTo>
                <a:cubicBezTo>
                  <a:pt x="1016862" y="1936483"/>
                  <a:pt x="988249" y="1971044"/>
                  <a:pt x="948906" y="1984158"/>
                </a:cubicBezTo>
                <a:cubicBezTo>
                  <a:pt x="817570" y="2027936"/>
                  <a:pt x="881055" y="2011530"/>
                  <a:pt x="759125" y="2035916"/>
                </a:cubicBezTo>
                <a:cubicBezTo>
                  <a:pt x="649857" y="2030165"/>
                  <a:pt x="540291" y="2028569"/>
                  <a:pt x="431321" y="2018663"/>
                </a:cubicBezTo>
                <a:cubicBezTo>
                  <a:pt x="396388" y="2015487"/>
                  <a:pt x="353083" y="1987970"/>
                  <a:pt x="327804" y="1966905"/>
                </a:cubicBezTo>
                <a:cubicBezTo>
                  <a:pt x="309060" y="1951285"/>
                  <a:pt x="294790" y="1930766"/>
                  <a:pt x="276046" y="1915146"/>
                </a:cubicBezTo>
                <a:cubicBezTo>
                  <a:pt x="260117" y="1901872"/>
                  <a:pt x="241540" y="1892143"/>
                  <a:pt x="224287" y="1880641"/>
                </a:cubicBezTo>
                <a:cubicBezTo>
                  <a:pt x="212785" y="1863388"/>
                  <a:pt x="198203" y="1847830"/>
                  <a:pt x="189782" y="1828882"/>
                </a:cubicBezTo>
                <a:cubicBezTo>
                  <a:pt x="175010" y="1795645"/>
                  <a:pt x="166778" y="1759871"/>
                  <a:pt x="155276" y="1725365"/>
                </a:cubicBezTo>
                <a:lnTo>
                  <a:pt x="138023" y="1673607"/>
                </a:lnTo>
                <a:lnTo>
                  <a:pt x="120770" y="1621848"/>
                </a:lnTo>
                <a:lnTo>
                  <a:pt x="103517" y="1570090"/>
                </a:lnTo>
                <a:cubicBezTo>
                  <a:pt x="68812" y="1188316"/>
                  <a:pt x="110606" y="1558497"/>
                  <a:pt x="51759" y="1225033"/>
                </a:cubicBezTo>
                <a:cubicBezTo>
                  <a:pt x="43701" y="1179373"/>
                  <a:pt x="40634" y="1132969"/>
                  <a:pt x="34506" y="1087010"/>
                </a:cubicBezTo>
                <a:cubicBezTo>
                  <a:pt x="-13114" y="729861"/>
                  <a:pt x="49445" y="1223775"/>
                  <a:pt x="0" y="828218"/>
                </a:cubicBezTo>
                <a:cubicBezTo>
                  <a:pt x="5751" y="690195"/>
                  <a:pt x="7048" y="551915"/>
                  <a:pt x="17253" y="414150"/>
                </a:cubicBezTo>
                <a:cubicBezTo>
                  <a:pt x="18596" y="396013"/>
                  <a:pt x="20305" y="373752"/>
                  <a:pt x="34506" y="362391"/>
                </a:cubicBezTo>
                <a:cubicBezTo>
                  <a:pt x="53022" y="347579"/>
                  <a:pt x="80513" y="350890"/>
                  <a:pt x="103517" y="345139"/>
                </a:cubicBezTo>
                <a:cubicBezTo>
                  <a:pt x="120770" y="333637"/>
                  <a:pt x="136328" y="319055"/>
                  <a:pt x="155276" y="310633"/>
                </a:cubicBezTo>
                <a:cubicBezTo>
                  <a:pt x="209281" y="286631"/>
                  <a:pt x="270449" y="273213"/>
                  <a:pt x="327804" y="258874"/>
                </a:cubicBezTo>
                <a:cubicBezTo>
                  <a:pt x="371424" y="229795"/>
                  <a:pt x="380302" y="217320"/>
                  <a:pt x="431321" y="207116"/>
                </a:cubicBezTo>
                <a:cubicBezTo>
                  <a:pt x="442600" y="204860"/>
                  <a:pt x="454325" y="207116"/>
                  <a:pt x="465827" y="20711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046003" y="7767935"/>
            <a:ext cx="4584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+mj-lt"/>
                <a:cs typeface="Times New Roman" panose="02020603050405020304" pitchFamily="18" charset="0"/>
              </a:rPr>
              <a:t>[Pérez et al. 2003], [</a:t>
            </a:r>
            <a:r>
              <a:rPr lang="en-US" altLang="zh-CN" sz="2400" dirty="0">
                <a:latin typeface="+mj-lt"/>
                <a:cs typeface="Times New Roman" panose="02020603050405020304" pitchFamily="18" charset="0"/>
              </a:rPr>
              <a:t>Tao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et al. 2014]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6A3E903-66EB-0140-84F7-F48042F24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7218" y="6204306"/>
            <a:ext cx="12940226" cy="99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BE49333-B229-C546-9ED4-0477BD5B701B}"/>
              </a:ext>
            </a:extLst>
          </p:cNvPr>
          <p:cNvGrpSpPr/>
          <p:nvPr/>
        </p:nvGrpSpPr>
        <p:grpSpPr>
          <a:xfrm>
            <a:off x="6811144" y="6905089"/>
            <a:ext cx="3318924" cy="707805"/>
            <a:chOff x="6811144" y="6905089"/>
            <a:chExt cx="3318924" cy="7078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F27C13-E00F-DD4F-A7BA-DAF1F2792FFB}"/>
                </a:ext>
              </a:extLst>
            </p:cNvPr>
            <p:cNvSpPr txBox="1"/>
            <p:nvPr/>
          </p:nvSpPr>
          <p:spPr>
            <a:xfrm>
              <a:off x="6811144" y="7074285"/>
              <a:ext cx="1045414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863CEF-2A49-FD41-842C-D2480F514BA5}"/>
                </a:ext>
              </a:extLst>
            </p:cNvPr>
            <p:cNvSpPr txBox="1"/>
            <p:nvPr/>
          </p:nvSpPr>
          <p:spPr>
            <a:xfrm>
              <a:off x="8165619" y="7074285"/>
              <a:ext cx="1964449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background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22DAE49-AA53-7240-9DB0-CC31B731A2BA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333851" y="6905089"/>
              <a:ext cx="293480" cy="169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6B01743-EBD8-3F49-8712-628EA146C575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8459100" y="6943194"/>
              <a:ext cx="688744" cy="1310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DAD450-472B-8143-8008-17F9F5F478A1}"/>
              </a:ext>
            </a:extLst>
          </p:cNvPr>
          <p:cNvGrpSpPr/>
          <p:nvPr/>
        </p:nvGrpSpPr>
        <p:grpSpPr>
          <a:xfrm>
            <a:off x="12427768" y="6922668"/>
            <a:ext cx="2177455" cy="690226"/>
            <a:chOff x="12427768" y="6922668"/>
            <a:chExt cx="2177455" cy="6902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B9E1FC-5E2E-9149-BEAF-61C5509843D2}"/>
                </a:ext>
              </a:extLst>
            </p:cNvPr>
            <p:cNvSpPr txBox="1"/>
            <p:nvPr/>
          </p:nvSpPr>
          <p:spPr>
            <a:xfrm>
              <a:off x="12427768" y="7074285"/>
              <a:ext cx="1045414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857EF9-F6FF-7345-9AC8-B7DA2C733C15}"/>
                </a:ext>
              </a:extLst>
            </p:cNvPr>
            <p:cNvSpPr txBox="1"/>
            <p:nvPr/>
          </p:nvSpPr>
          <p:spPr>
            <a:xfrm>
              <a:off x="13473182" y="7074285"/>
              <a:ext cx="1132041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BD2DCC2-2783-4D4A-8658-44BF10EE7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0475" y="6943194"/>
              <a:ext cx="204175" cy="2539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02B74CF-09AA-F741-AE35-35E8FC91B9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02181" y="6922668"/>
              <a:ext cx="337021" cy="2772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FFC33-252F-4646-A7A2-083636DB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</a:t>
            </a:fld>
            <a:endParaRPr lang="es-E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94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04"/>
    </mc:Choice>
    <mc:Fallback xmlns="">
      <p:transition spd="slow" advTm="45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21" grpId="0"/>
      <p:bldP spid="23" grpId="0"/>
      <p:bldP spid="26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28D2-CCFB-604A-AA98-BB796381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429000"/>
            <a:ext cx="1316736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Latent code/layer</a:t>
            </a:r>
            <a:br>
              <a:rPr lang="en-US" dirty="0"/>
            </a:br>
            <a:r>
              <a:rPr lang="en-US" dirty="0"/>
              <a:t>(channel analysis)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B050F-C1B6-AF4C-95E1-F928A37B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1988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E5465C9-2F06-5145-9C31-87E0327A7AC0}"/>
              </a:ext>
            </a:extLst>
          </p:cNvPr>
          <p:cNvGrpSpPr/>
          <p:nvPr/>
        </p:nvGrpSpPr>
        <p:grpSpPr>
          <a:xfrm>
            <a:off x="5145508" y="3235273"/>
            <a:ext cx="3142600" cy="3032287"/>
            <a:chOff x="4132002" y="2845578"/>
            <a:chExt cx="2182361" cy="21057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7A89F7-D0F2-9F47-9451-81020A15E5F3}"/>
                </a:ext>
              </a:extLst>
            </p:cNvPr>
            <p:cNvGrpSpPr/>
            <p:nvPr/>
          </p:nvGrpSpPr>
          <p:grpSpPr>
            <a:xfrm>
              <a:off x="4202000" y="3921294"/>
              <a:ext cx="1543680" cy="1030039"/>
              <a:chOff x="4202000" y="3921294"/>
              <a:chExt cx="1543680" cy="10300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249F121-186E-3547-A086-D5C665F5B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1280" y="3921294"/>
                <a:ext cx="914400" cy="914400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CE115FB-06FC-9546-9573-E3BB7EBAE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1939" y="3941404"/>
                <a:ext cx="914400" cy="914400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6D541A-C43C-F445-843F-CAE2B64AF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1820" y="3961558"/>
                <a:ext cx="914400" cy="914400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F0D7E7C-44CD-0A4F-AEC3-4B9FB2D5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8284" y="3984473"/>
                <a:ext cx="914400" cy="914400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265F91C-EB13-B54F-8190-5C28B79EF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24748" y="4010126"/>
                <a:ext cx="914400" cy="914400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D2D47A5-35FD-2849-BFAF-E138B1632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2000" y="4036933"/>
                <a:ext cx="914400" cy="914400"/>
              </a:xfrm>
              <a:prstGeom prst="rect">
                <a:avLst/>
              </a:prstGeom>
              <a:scene3d>
                <a:camera prst="isometricOffAxis1Left"/>
                <a:lightRig rig="threePt" dir="t"/>
              </a:scene3d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0A30EB-ADDB-FE4D-96EE-0771DAAA6D5D}"/>
                </a:ext>
              </a:extLst>
            </p:cNvPr>
            <p:cNvSpPr txBox="1"/>
            <p:nvPr/>
          </p:nvSpPr>
          <p:spPr>
            <a:xfrm>
              <a:off x="4132002" y="2845578"/>
              <a:ext cx="2182361" cy="662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Each </a:t>
              </a:r>
              <a:r>
                <a:rPr lang="en-US" altLang="zh-CN" sz="2800" dirty="0"/>
                <a:t>layer</a:t>
              </a:r>
              <a:r>
                <a:rPr lang="en-US" sz="2800" dirty="0"/>
                <a:t> </a:t>
              </a:r>
              <a:r>
                <a:rPr lang="en-US" altLang="zh-CN" sz="2800" dirty="0"/>
                <a:t>consists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of</a:t>
              </a:r>
              <a:r>
                <a:rPr lang="zh-CN" altLang="en-US" sz="2800" dirty="0"/>
                <a:t> </a:t>
              </a:r>
              <a:r>
                <a:rPr lang="en-US" sz="2800" dirty="0"/>
                <a:t>a set of </a:t>
              </a:r>
              <a:r>
                <a:rPr lang="en-US" altLang="zh-CN" sz="2800" dirty="0"/>
                <a:t>neurons</a:t>
              </a:r>
              <a:endParaRPr lang="en-US" sz="2800" dirty="0"/>
            </a:p>
          </p:txBody>
        </p:sp>
      </p:grp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87182306-E81E-9D47-9818-D5DCEF8A96F5}"/>
              </a:ext>
            </a:extLst>
          </p:cNvPr>
          <p:cNvSpPr/>
          <p:nvPr/>
        </p:nvSpPr>
        <p:spPr>
          <a:xfrm>
            <a:off x="5778724" y="4024600"/>
            <a:ext cx="645904" cy="21194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264F04-7CEF-B548-8645-C8EC671ECC0D}"/>
              </a:ext>
            </a:extLst>
          </p:cNvPr>
          <p:cNvGrpSpPr/>
          <p:nvPr/>
        </p:nvGrpSpPr>
        <p:grpSpPr>
          <a:xfrm>
            <a:off x="6102534" y="2565505"/>
            <a:ext cx="5884155" cy="4806500"/>
            <a:chOff x="4796603" y="2380461"/>
            <a:chExt cx="4086219" cy="33378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19C0F8-2D1E-2840-912E-A5261B0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75342" y="2939414"/>
              <a:ext cx="2707480" cy="2778894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0F31B97-281F-BD45-9E6D-7A91EA64BDD8}"/>
                </a:ext>
              </a:extLst>
            </p:cNvPr>
            <p:cNvSpPr/>
            <p:nvPr/>
          </p:nvSpPr>
          <p:spPr>
            <a:xfrm>
              <a:off x="5644687" y="3403172"/>
              <a:ext cx="1828800" cy="1828800"/>
            </a:xfrm>
            <a:prstGeom prst="rect">
              <a:avLst/>
            </a:prstGeom>
            <a:solidFill>
              <a:srgbClr val="D0D000">
                <a:alpha val="65000"/>
              </a:srgbClr>
            </a:solidFill>
            <a:scene3d>
              <a:camera prst="isometricOffAxis1Left"/>
              <a:lightRig rig="sunrise" dir="t"/>
            </a:scene3d>
            <a:sp3d extrusionH="119380" contourW="12700">
              <a:extrusionClr>
                <a:srgbClr val="FFFF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F3E590-E185-4C48-87A6-7B3105FD7EA8}"/>
                </a:ext>
              </a:extLst>
            </p:cNvPr>
            <p:cNvSpPr/>
            <p:nvPr/>
          </p:nvSpPr>
          <p:spPr>
            <a:xfrm>
              <a:off x="5249573" y="3665639"/>
              <a:ext cx="1371600" cy="1371600"/>
            </a:xfrm>
            <a:prstGeom prst="rect">
              <a:avLst/>
            </a:prstGeom>
            <a:solidFill>
              <a:srgbClr val="D0D000">
                <a:alpha val="65000"/>
              </a:srgbClr>
            </a:solidFill>
            <a:scene3d>
              <a:camera prst="isometricOffAxis1Left"/>
              <a:lightRig rig="sunrise" dir="t"/>
            </a:scene3d>
            <a:sp3d extrusionH="228600" contourW="12700">
              <a:extrusionClr>
                <a:srgbClr val="FFFF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0FD1BC-56EB-0C49-8ACB-5CCA7186C6F3}"/>
                </a:ext>
              </a:extLst>
            </p:cNvPr>
            <p:cNvSpPr/>
            <p:nvPr/>
          </p:nvSpPr>
          <p:spPr>
            <a:xfrm>
              <a:off x="4796603" y="3858962"/>
              <a:ext cx="1143000" cy="1143000"/>
            </a:xfrm>
            <a:prstGeom prst="rect">
              <a:avLst/>
            </a:prstGeom>
            <a:solidFill>
              <a:srgbClr val="D0D000">
                <a:alpha val="65000"/>
              </a:srgbClr>
            </a:solidFill>
            <a:scene3d>
              <a:camera prst="isometricOffAxis1Left"/>
              <a:lightRig rig="sunrise" dir="t"/>
            </a:scene3d>
            <a:sp3d extrusionH="302260" contourW="12700">
              <a:extrusionClr>
                <a:srgbClr val="FFFF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9B5F86-4A9D-A74E-81CE-D5115285EF7D}"/>
                </a:ext>
              </a:extLst>
            </p:cNvPr>
            <p:cNvSpPr txBox="1"/>
            <p:nvPr/>
          </p:nvSpPr>
          <p:spPr>
            <a:xfrm>
              <a:off x="6939580" y="2380461"/>
              <a:ext cx="1943242" cy="363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Output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image</a:t>
              </a:r>
              <a:endParaRPr lang="en-US" sz="2800" b="1" i="1" dirty="0"/>
            </a:p>
          </p:txBody>
        </p:sp>
        <p:sp>
          <p:nvSpPr>
            <p:cNvPr id="21" name="Curved Down Arrow 20">
              <a:extLst>
                <a:ext uri="{FF2B5EF4-FFF2-40B4-BE49-F238E27FC236}">
                  <a16:creationId xmlns:a16="http://schemas.microsoft.com/office/drawing/2014/main" id="{5BB83374-6352-B34C-B5B3-CE7F476F522E}"/>
                </a:ext>
              </a:extLst>
            </p:cNvPr>
            <p:cNvSpPr/>
            <p:nvPr/>
          </p:nvSpPr>
          <p:spPr>
            <a:xfrm>
              <a:off x="5162792" y="3152844"/>
              <a:ext cx="448544" cy="147181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22" name="Curved Down Arrow 21">
              <a:extLst>
                <a:ext uri="{FF2B5EF4-FFF2-40B4-BE49-F238E27FC236}">
                  <a16:creationId xmlns:a16="http://schemas.microsoft.com/office/drawing/2014/main" id="{06BC1022-7A0E-0A43-949C-F4DC7F20A0D9}"/>
                </a:ext>
              </a:extLst>
            </p:cNvPr>
            <p:cNvSpPr/>
            <p:nvPr/>
          </p:nvSpPr>
          <p:spPr>
            <a:xfrm>
              <a:off x="5753848" y="2911967"/>
              <a:ext cx="448544" cy="147181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23" name="Curved Down Arrow 22">
              <a:extLst>
                <a:ext uri="{FF2B5EF4-FFF2-40B4-BE49-F238E27FC236}">
                  <a16:creationId xmlns:a16="http://schemas.microsoft.com/office/drawing/2014/main" id="{917D45EA-AD62-634A-8338-BC86074737C5}"/>
                </a:ext>
              </a:extLst>
            </p:cNvPr>
            <p:cNvSpPr/>
            <p:nvPr/>
          </p:nvSpPr>
          <p:spPr>
            <a:xfrm>
              <a:off x="6344902" y="2671090"/>
              <a:ext cx="448544" cy="147181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9E6117-6C57-DA49-A16A-31E563EF0B8D}"/>
                </a:ext>
              </a:extLst>
            </p:cNvPr>
            <p:cNvSpPr txBox="1"/>
            <p:nvPr/>
          </p:nvSpPr>
          <p:spPr>
            <a:xfrm>
              <a:off x="5223183" y="3614406"/>
              <a:ext cx="1397990" cy="363347"/>
            </a:xfrm>
            <a:prstGeom prst="rect">
              <a:avLst/>
            </a:prstGeom>
            <a:noFill/>
            <a:scene3d>
              <a:camera prst="isometricOffAxis1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width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E8EBC4-8CB4-B14F-B7E6-CC53E55D6756}"/>
                </a:ext>
              </a:extLst>
            </p:cNvPr>
            <p:cNvSpPr txBox="1"/>
            <p:nvPr/>
          </p:nvSpPr>
          <p:spPr>
            <a:xfrm rot="16200000">
              <a:off x="5708907" y="4299976"/>
              <a:ext cx="880533" cy="36334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height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8BC0CD0-FF63-0148-8119-F040844E905B}"/>
              </a:ext>
            </a:extLst>
          </p:cNvPr>
          <p:cNvGrpSpPr/>
          <p:nvPr/>
        </p:nvGrpSpPr>
        <p:grpSpPr>
          <a:xfrm>
            <a:off x="402432" y="5294486"/>
            <a:ext cx="2519688" cy="954107"/>
            <a:chOff x="402432" y="5294486"/>
            <a:chExt cx="2519688" cy="9541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E6E17C-3585-6D45-91A9-E6CD974D2FEF}"/>
                </a:ext>
              </a:extLst>
            </p:cNvPr>
            <p:cNvSpPr/>
            <p:nvPr/>
          </p:nvSpPr>
          <p:spPr>
            <a:xfrm>
              <a:off x="2731574" y="5809304"/>
              <a:ext cx="131674" cy="131674"/>
            </a:xfrm>
            <a:prstGeom prst="rect">
              <a:avLst/>
            </a:prstGeom>
            <a:solidFill>
              <a:srgbClr val="00B0F0"/>
            </a:solidFill>
            <a:scene3d>
              <a:camera prst="isometricOffAxis1Left"/>
              <a:lightRig rig="sunrise" dir="t"/>
            </a:scene3d>
            <a:sp3d extrusionH="685800" contourW="12700">
              <a:extrusionClr>
                <a:srgbClr val="0070C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1E81E4-9ED5-CE45-A6CF-7DE676ACAE30}"/>
                </a:ext>
              </a:extLst>
            </p:cNvPr>
            <p:cNvSpPr txBox="1"/>
            <p:nvPr/>
          </p:nvSpPr>
          <p:spPr>
            <a:xfrm>
              <a:off x="402432" y="5294486"/>
              <a:ext cx="25196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Input: random vector </a:t>
              </a:r>
              <a:r>
                <a:rPr lang="en-US" sz="2800" b="1" i="1" dirty="0"/>
                <a:t>z</a:t>
              </a:r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639FFF41-0745-DE47-8F10-4FD8FD5D74F7}"/>
                </a:ext>
              </a:extLst>
            </p:cNvPr>
            <p:cNvSpPr/>
            <p:nvPr/>
          </p:nvSpPr>
          <p:spPr>
            <a:xfrm>
              <a:off x="1788597" y="5852383"/>
              <a:ext cx="845311" cy="15686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D04AC01-639A-1F41-9BCE-A747A9A064B6}"/>
              </a:ext>
            </a:extLst>
          </p:cNvPr>
          <p:cNvGrpSpPr/>
          <p:nvPr/>
        </p:nvGrpSpPr>
        <p:grpSpPr>
          <a:xfrm>
            <a:off x="3225363" y="5065186"/>
            <a:ext cx="802225" cy="860753"/>
            <a:chOff x="3225363" y="5065186"/>
            <a:chExt cx="802225" cy="86075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A8AFBD-3A93-8647-B908-AE791B1BEBB2}"/>
                </a:ext>
              </a:extLst>
            </p:cNvPr>
            <p:cNvSpPr/>
            <p:nvPr/>
          </p:nvSpPr>
          <p:spPr>
            <a:xfrm>
              <a:off x="3698404" y="5596755"/>
              <a:ext cx="329184" cy="329184"/>
            </a:xfrm>
            <a:prstGeom prst="rect">
              <a:avLst/>
            </a:prstGeom>
            <a:solidFill>
              <a:srgbClr val="D0D000">
                <a:alpha val="65000"/>
              </a:srgbClr>
            </a:solidFill>
            <a:scene3d>
              <a:camera prst="isometricOffAxis1Left"/>
              <a:lightRig rig="sunrise" dir="t"/>
            </a:scene3d>
            <a:sp3d extrusionH="685800" contourW="12700">
              <a:extrusionClr>
                <a:srgbClr val="FFFF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3" name="Curved Down Arrow 32">
              <a:extLst>
                <a:ext uri="{FF2B5EF4-FFF2-40B4-BE49-F238E27FC236}">
                  <a16:creationId xmlns:a16="http://schemas.microsoft.com/office/drawing/2014/main" id="{6B44A015-A663-C340-971A-530C8BBC0007}"/>
                </a:ext>
              </a:extLst>
            </p:cNvPr>
            <p:cNvSpPr/>
            <p:nvPr/>
          </p:nvSpPr>
          <p:spPr>
            <a:xfrm>
              <a:off x="3225363" y="5065186"/>
              <a:ext cx="645904" cy="211940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4872E5-B8F2-864F-8782-FCA7949D2A81}"/>
              </a:ext>
            </a:extLst>
          </p:cNvPr>
          <p:cNvGrpSpPr/>
          <p:nvPr/>
        </p:nvGrpSpPr>
        <p:grpSpPr>
          <a:xfrm>
            <a:off x="4076483" y="4718326"/>
            <a:ext cx="1258480" cy="1341317"/>
            <a:chOff x="4076483" y="4718326"/>
            <a:chExt cx="1258480" cy="134131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49A0CFD-2ED6-4942-852B-FA9E08ADD309}"/>
                </a:ext>
              </a:extLst>
            </p:cNvPr>
            <p:cNvSpPr/>
            <p:nvPr/>
          </p:nvSpPr>
          <p:spPr>
            <a:xfrm>
              <a:off x="4544921" y="5269601"/>
              <a:ext cx="790042" cy="790042"/>
            </a:xfrm>
            <a:prstGeom prst="rect">
              <a:avLst/>
            </a:prstGeom>
            <a:solidFill>
              <a:srgbClr val="D0D000">
                <a:alpha val="65000"/>
              </a:srgbClr>
            </a:solidFill>
            <a:scene3d>
              <a:camera prst="isometricOffAxis1Left"/>
              <a:lightRig rig="sunrise" dir="t"/>
            </a:scene3d>
            <a:sp3d extrusionH="533400" contourW="12700">
              <a:extrusionClr>
                <a:srgbClr val="FFFF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Curved Down Arrow 33">
              <a:extLst>
                <a:ext uri="{FF2B5EF4-FFF2-40B4-BE49-F238E27FC236}">
                  <a16:creationId xmlns:a16="http://schemas.microsoft.com/office/drawing/2014/main" id="{5F5E9061-4439-9C4E-AEF8-AE76FAEAE532}"/>
                </a:ext>
              </a:extLst>
            </p:cNvPr>
            <p:cNvSpPr/>
            <p:nvPr/>
          </p:nvSpPr>
          <p:spPr>
            <a:xfrm>
              <a:off x="4076483" y="4718326"/>
              <a:ext cx="645904" cy="211940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511393-99A5-4145-808C-8C1CDC212887}"/>
              </a:ext>
            </a:extLst>
          </p:cNvPr>
          <p:cNvGrpSpPr/>
          <p:nvPr/>
        </p:nvGrpSpPr>
        <p:grpSpPr>
          <a:xfrm>
            <a:off x="4927604" y="4371462"/>
            <a:ext cx="1632130" cy="1901948"/>
            <a:chOff x="4927604" y="4371462"/>
            <a:chExt cx="1632130" cy="190194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25C7C6-9060-024C-9286-ADBC78B7C91A}"/>
                </a:ext>
              </a:extLst>
            </p:cNvPr>
            <p:cNvSpPr/>
            <p:nvPr/>
          </p:nvSpPr>
          <p:spPr>
            <a:xfrm>
              <a:off x="5242998" y="4956674"/>
              <a:ext cx="1316736" cy="1316736"/>
            </a:xfrm>
            <a:prstGeom prst="rect">
              <a:avLst/>
            </a:prstGeom>
            <a:solidFill>
              <a:srgbClr val="D0D000">
                <a:alpha val="65000"/>
              </a:srgbClr>
            </a:solidFill>
            <a:scene3d>
              <a:camera prst="isometricOffAxis1Left"/>
              <a:lightRig rig="sunrise" dir="t"/>
            </a:scene3d>
            <a:sp3d extrusionH="457200" contourW="12700">
              <a:extrusionClr>
                <a:srgbClr val="FFFF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5" name="Curved Down Arrow 34">
              <a:extLst>
                <a:ext uri="{FF2B5EF4-FFF2-40B4-BE49-F238E27FC236}">
                  <a16:creationId xmlns:a16="http://schemas.microsoft.com/office/drawing/2014/main" id="{0E6F716E-27C4-6547-9469-B32BE6CCBE22}"/>
                </a:ext>
              </a:extLst>
            </p:cNvPr>
            <p:cNvSpPr/>
            <p:nvPr/>
          </p:nvSpPr>
          <p:spPr>
            <a:xfrm>
              <a:off x="4927604" y="4371462"/>
              <a:ext cx="645904" cy="211940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E388901-5C32-324C-91CB-EC0B8B7B6E4E}"/>
              </a:ext>
            </a:extLst>
          </p:cNvPr>
          <p:cNvGrpSpPr/>
          <p:nvPr/>
        </p:nvGrpSpPr>
        <p:grpSpPr>
          <a:xfrm>
            <a:off x="5928597" y="4752457"/>
            <a:ext cx="3898771" cy="2785375"/>
            <a:chOff x="4675814" y="3899178"/>
            <a:chExt cx="2707480" cy="193428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6BB3996-439C-D943-B524-006A30063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83766" y="3899178"/>
              <a:ext cx="1155700" cy="1155700"/>
            </a:xfrm>
            <a:prstGeom prst="rect">
              <a:avLst/>
            </a:prstGeom>
          </p:spPr>
        </p:pic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DAD01A3-41AD-6F43-BA63-052F2C13899B}"/>
                </a:ext>
              </a:extLst>
            </p:cNvPr>
            <p:cNvSpPr/>
            <p:nvPr/>
          </p:nvSpPr>
          <p:spPr>
            <a:xfrm>
              <a:off x="5057422" y="5046133"/>
              <a:ext cx="801511" cy="296311"/>
            </a:xfrm>
            <a:custGeom>
              <a:avLst/>
              <a:gdLst>
                <a:gd name="connsiteX0" fmla="*/ 0 w 801511"/>
                <a:gd name="connsiteY0" fmla="*/ 0 h 417760"/>
                <a:gd name="connsiteX1" fmla="*/ 395111 w 801511"/>
                <a:gd name="connsiteY1" fmla="*/ 417689 h 417760"/>
                <a:gd name="connsiteX2" fmla="*/ 801511 w 801511"/>
                <a:gd name="connsiteY2" fmla="*/ 33867 h 41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1511" h="417760">
                  <a:moveTo>
                    <a:pt x="0" y="0"/>
                  </a:moveTo>
                  <a:cubicBezTo>
                    <a:pt x="130763" y="206022"/>
                    <a:pt x="261526" y="412044"/>
                    <a:pt x="395111" y="417689"/>
                  </a:cubicBezTo>
                  <a:cubicBezTo>
                    <a:pt x="528696" y="423334"/>
                    <a:pt x="728133" y="94074"/>
                    <a:pt x="801511" y="3386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4F0133-C975-3A4F-B605-2DE379AC35A9}"/>
                </a:ext>
              </a:extLst>
            </p:cNvPr>
            <p:cNvSpPr txBox="1"/>
            <p:nvPr/>
          </p:nvSpPr>
          <p:spPr>
            <a:xfrm>
              <a:off x="4675814" y="5470119"/>
              <a:ext cx="2707480" cy="363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Examine each </a:t>
              </a:r>
              <a:r>
                <a:rPr lang="en-US" altLang="zh-CN" sz="2800" dirty="0"/>
                <a:t>neuron</a:t>
              </a:r>
              <a:endParaRPr lang="en-US" sz="2800" dirty="0"/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B226487A-CEEC-9B4C-BE63-2CFC478F5F47}"/>
              </a:ext>
            </a:extLst>
          </p:cNvPr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Understanding</a:t>
            </a:r>
            <a:r>
              <a:rPr lang="zh-CN" altLang="en-US" sz="6400" dirty="0"/>
              <a:t> </a:t>
            </a:r>
            <a:r>
              <a:rPr lang="en-US" altLang="zh-CN" sz="6400" dirty="0"/>
              <a:t>a</a:t>
            </a:r>
            <a:r>
              <a:rPr lang="zh-CN" altLang="en-US" sz="6400" dirty="0"/>
              <a:t> </a:t>
            </a:r>
            <a:r>
              <a:rPr lang="en-US" altLang="zh-CN" sz="6400" dirty="0"/>
              <a:t>Generator</a:t>
            </a:r>
            <a:endParaRPr lang="en-US" sz="64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581AEA-5DFE-8844-96FF-55F096EA3F02}"/>
              </a:ext>
            </a:extLst>
          </p:cNvPr>
          <p:cNvGrpSpPr/>
          <p:nvPr/>
        </p:nvGrpSpPr>
        <p:grpSpPr>
          <a:xfrm>
            <a:off x="4146848" y="6429045"/>
            <a:ext cx="4084870" cy="1592531"/>
            <a:chOff x="4146848" y="6429045"/>
            <a:chExt cx="4084870" cy="159253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47D949C-C0CD-EB45-97A4-B193ADBB3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114" y="6429045"/>
              <a:ext cx="0" cy="11434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5137FD-26E4-BF4B-A399-52A451C147C6}"/>
                </a:ext>
              </a:extLst>
            </p:cNvPr>
            <p:cNvSpPr txBox="1"/>
            <p:nvPr/>
          </p:nvSpPr>
          <p:spPr>
            <a:xfrm>
              <a:off x="4146848" y="7482967"/>
              <a:ext cx="408487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What happens inside?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DC59B8E-81B6-8349-B91E-210B3EE2DBCB}"/>
              </a:ext>
            </a:extLst>
          </p:cNvPr>
          <p:cNvSpPr txBox="1"/>
          <p:nvPr/>
        </p:nvSpPr>
        <p:spPr>
          <a:xfrm>
            <a:off x="6917690" y="7706380"/>
            <a:ext cx="771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/>
              <a:t> </a:t>
            </a:r>
            <a:r>
              <a:rPr lang="en-US" altLang="zh-CN" sz="2800" dirty="0"/>
              <a:t>Progressive</a:t>
            </a:r>
            <a:r>
              <a:rPr lang="zh-CN" altLang="en-US" sz="2800" dirty="0"/>
              <a:t> </a:t>
            </a:r>
            <a:r>
              <a:rPr lang="en-US" altLang="zh-CN" sz="2800" dirty="0"/>
              <a:t>GANs</a:t>
            </a:r>
            <a:r>
              <a:rPr lang="zh-CN" altLang="en-US" sz="2800" dirty="0"/>
              <a:t> </a:t>
            </a:r>
            <a:r>
              <a:rPr lang="en-US" altLang="zh-CN" sz="2800" dirty="0"/>
              <a:t>[</a:t>
            </a:r>
            <a:r>
              <a:rPr lang="en-US" sz="2800" dirty="0" err="1"/>
              <a:t>Karras</a:t>
            </a:r>
            <a:r>
              <a:rPr lang="en-US" sz="2800" dirty="0"/>
              <a:t> et al</a:t>
            </a:r>
            <a:r>
              <a:rPr lang="en-US" altLang="zh-CN" sz="2800" dirty="0"/>
              <a:t>.</a:t>
            </a:r>
            <a:r>
              <a:rPr lang="en-US" sz="2800" dirty="0"/>
              <a:t> 201</a:t>
            </a:r>
            <a:r>
              <a:rPr lang="en-US" altLang="zh-CN" sz="2800" dirty="0"/>
              <a:t>8]</a:t>
            </a:r>
            <a:endParaRPr lang="en-US" sz="2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AD4C35-C626-1D40-B493-013EF04AAAF9}"/>
              </a:ext>
            </a:extLst>
          </p:cNvPr>
          <p:cNvSpPr txBox="1"/>
          <p:nvPr/>
        </p:nvSpPr>
        <p:spPr>
          <a:xfrm>
            <a:off x="433503" y="1727289"/>
            <a:ext cx="4712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Each</a:t>
            </a:r>
            <a:r>
              <a:rPr lang="zh-CN" altLang="en-US" sz="2800" dirty="0"/>
              <a:t> </a:t>
            </a:r>
            <a:r>
              <a:rPr lang="en-US" altLang="zh-CN" sz="2800" dirty="0"/>
              <a:t>step: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algn="ctr"/>
            <a:r>
              <a:rPr lang="en-US" altLang="zh-CN" sz="2800" dirty="0"/>
              <a:t>Increases</a:t>
            </a:r>
            <a:r>
              <a:rPr lang="zh-CN" altLang="en-US" sz="2800" dirty="0"/>
              <a:t> </a:t>
            </a:r>
            <a:r>
              <a:rPr lang="en-US" altLang="zh-CN" sz="2800" dirty="0"/>
              <a:t>spatial</a:t>
            </a:r>
            <a:r>
              <a:rPr lang="zh-CN" altLang="en-US" sz="2800" dirty="0"/>
              <a:t> </a:t>
            </a:r>
            <a:r>
              <a:rPr lang="en-US" sz="2800" dirty="0"/>
              <a:t>resolution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A234F5-D096-954E-8FC1-C2475B8B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205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25E-6 -8.64198E-7 L 0.19401 -0.0084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-4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2FC1E-E0F6-E743-B52B-C65EE635C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8" y="1828800"/>
            <a:ext cx="12975336" cy="69305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F98077-3A75-9343-A778-70B281D5A96C}"/>
              </a:ext>
            </a:extLst>
          </p:cNvPr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correlate</a:t>
            </a:r>
            <a:r>
              <a:rPr lang="zh-CN" altLang="en-US" sz="6400" dirty="0"/>
              <a:t> </a:t>
            </a:r>
            <a:r>
              <a:rPr lang="en-US" altLang="zh-CN" sz="6400" dirty="0"/>
              <a:t>to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A52F4-18E8-B34A-A68C-6FF8B1B81230}"/>
              </a:ext>
            </a:extLst>
          </p:cNvPr>
          <p:cNvSpPr txBox="1"/>
          <p:nvPr/>
        </p:nvSpPr>
        <p:spPr>
          <a:xfrm>
            <a:off x="2040648" y="7706380"/>
            <a:ext cx="1258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/>
              <a:t>[</a:t>
            </a:r>
            <a:r>
              <a:rPr lang="en-US" altLang="zh-CN" sz="2800" dirty="0" err="1"/>
              <a:t>Bau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Zhu,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Strobelt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Zhou,</a:t>
            </a:r>
            <a:r>
              <a:rPr lang="zh-CN" altLang="en-US" sz="2800" dirty="0"/>
              <a:t> </a:t>
            </a:r>
            <a:r>
              <a:rPr lang="en-US" altLang="zh-CN" sz="2800" dirty="0"/>
              <a:t>Tenenbaum,</a:t>
            </a:r>
            <a:r>
              <a:rPr lang="zh-CN" altLang="en-US" sz="2800" dirty="0"/>
              <a:t> </a:t>
            </a:r>
            <a:r>
              <a:rPr lang="en-US" altLang="zh-CN" sz="2800" dirty="0"/>
              <a:t>Freeman,</a:t>
            </a:r>
            <a:r>
              <a:rPr lang="zh-CN" altLang="en-US" sz="2800" dirty="0"/>
              <a:t> </a:t>
            </a:r>
            <a:r>
              <a:rPr lang="en-US" altLang="zh-CN" sz="2800" dirty="0"/>
              <a:t>Torralba.</a:t>
            </a:r>
            <a:r>
              <a:rPr lang="zh-CN" altLang="en-US" sz="2800" dirty="0"/>
              <a:t> </a:t>
            </a:r>
            <a:r>
              <a:rPr lang="en-US" altLang="zh-CN" sz="2800" dirty="0"/>
              <a:t>ICLR</a:t>
            </a:r>
            <a:r>
              <a:rPr lang="zh-CN" altLang="en-US" sz="2800" dirty="0"/>
              <a:t> </a:t>
            </a:r>
            <a:r>
              <a:rPr lang="en-US" altLang="zh-CN" sz="2800" dirty="0"/>
              <a:t>2019]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B7908-D759-E84D-8812-7F81892D3302}"/>
              </a:ext>
            </a:extLst>
          </p:cNvPr>
          <p:cNvSpPr txBox="1"/>
          <p:nvPr/>
        </p:nvSpPr>
        <p:spPr>
          <a:xfrm>
            <a:off x="4722912" y="5122912"/>
            <a:ext cx="269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generated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B5F6F-200E-1E47-8491-D792532B6C05}"/>
              </a:ext>
            </a:extLst>
          </p:cNvPr>
          <p:cNvSpPr txBox="1"/>
          <p:nvPr/>
        </p:nvSpPr>
        <p:spPr>
          <a:xfrm>
            <a:off x="3210744" y="6673764"/>
            <a:ext cx="147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7655CF-416B-2F46-84C5-E88F3DBFA424}"/>
                  </a:ext>
                </a:extLst>
              </p:cNvPr>
              <p:cNvSpPr txBox="1"/>
              <p:nvPr/>
            </p:nvSpPr>
            <p:spPr>
              <a:xfrm>
                <a:off x="762472" y="7444770"/>
                <a:ext cx="4523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7655CF-416B-2F46-84C5-E88F3DBF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72" y="7444770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B459360-0CFF-624D-8EA8-512B373CBFD9}"/>
              </a:ext>
            </a:extLst>
          </p:cNvPr>
          <p:cNvSpPr txBox="1"/>
          <p:nvPr/>
        </p:nvSpPr>
        <p:spPr>
          <a:xfrm>
            <a:off x="1541936" y="7706380"/>
            <a:ext cx="1611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64631D-3E1E-ED4B-8425-57C6AA33B6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4"/>
          <a:stretch/>
        </p:blipFill>
        <p:spPr>
          <a:xfrm>
            <a:off x="1573130" y="7706380"/>
            <a:ext cx="1549400" cy="1555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55B8D-66A6-3A44-80AD-AC34C4A3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3843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2FC1E-E0F6-E743-B52B-C65EE635C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8" y="1828800"/>
            <a:ext cx="12975336" cy="69305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F98077-3A75-9343-A778-70B281D5A96C}"/>
              </a:ext>
            </a:extLst>
          </p:cNvPr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correlate</a:t>
            </a:r>
            <a:r>
              <a:rPr lang="zh-CN" altLang="en-US" sz="6400" dirty="0"/>
              <a:t> </a:t>
            </a:r>
            <a:r>
              <a:rPr lang="en-US" altLang="zh-CN" sz="6400" dirty="0"/>
              <a:t>to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A52F4-18E8-B34A-A68C-6FF8B1B81230}"/>
              </a:ext>
            </a:extLst>
          </p:cNvPr>
          <p:cNvSpPr txBox="1"/>
          <p:nvPr/>
        </p:nvSpPr>
        <p:spPr>
          <a:xfrm>
            <a:off x="4074840" y="7706380"/>
            <a:ext cx="1055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/>
              <a:t>[</a:t>
            </a:r>
            <a:r>
              <a:rPr lang="en-US" altLang="zh-CN" sz="2800" dirty="0" err="1"/>
              <a:t>Bau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Zhu,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Strobelt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Zhou,</a:t>
            </a:r>
            <a:r>
              <a:rPr lang="zh-CN" altLang="en-US" sz="2800" dirty="0"/>
              <a:t> </a:t>
            </a:r>
            <a:r>
              <a:rPr lang="en-US" altLang="zh-CN" sz="2800" dirty="0"/>
              <a:t>Tenenbaum,</a:t>
            </a:r>
            <a:r>
              <a:rPr lang="zh-CN" altLang="en-US" sz="2800" dirty="0"/>
              <a:t> </a:t>
            </a:r>
            <a:r>
              <a:rPr lang="en-US" altLang="zh-CN" sz="2800" dirty="0"/>
              <a:t>Freeman,</a:t>
            </a:r>
            <a:r>
              <a:rPr lang="zh-CN" altLang="en-US" sz="2800" dirty="0"/>
              <a:t> </a:t>
            </a:r>
            <a:r>
              <a:rPr lang="en-US" altLang="zh-CN" sz="2800" dirty="0"/>
              <a:t>Torralba.</a:t>
            </a:r>
            <a:r>
              <a:rPr lang="zh-CN" altLang="en-US" sz="2800" dirty="0"/>
              <a:t> </a:t>
            </a:r>
            <a:r>
              <a:rPr lang="en-US" altLang="zh-CN" sz="2800" dirty="0"/>
              <a:t>ICLR</a:t>
            </a:r>
            <a:r>
              <a:rPr lang="zh-CN" altLang="en-US" sz="2800" dirty="0"/>
              <a:t> </a:t>
            </a:r>
            <a:r>
              <a:rPr lang="en-US" altLang="zh-CN" sz="2800" dirty="0"/>
              <a:t>2019]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3E74F-F3E1-BD4B-B906-6D202469579C}"/>
              </a:ext>
            </a:extLst>
          </p:cNvPr>
          <p:cNvSpPr txBox="1"/>
          <p:nvPr/>
        </p:nvSpPr>
        <p:spPr>
          <a:xfrm>
            <a:off x="2633107" y="2818656"/>
            <a:ext cx="2241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single neuron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5FD32-125B-4440-8DA2-667350788BEB}"/>
              </a:ext>
            </a:extLst>
          </p:cNvPr>
          <p:cNvSpPr txBox="1"/>
          <p:nvPr/>
        </p:nvSpPr>
        <p:spPr>
          <a:xfrm>
            <a:off x="5154960" y="1810544"/>
            <a:ext cx="188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869C7-E274-8642-B16A-0B2C6145E9B2}"/>
              </a:ext>
            </a:extLst>
          </p:cNvPr>
          <p:cNvSpPr txBox="1"/>
          <p:nvPr/>
        </p:nvSpPr>
        <p:spPr>
          <a:xfrm>
            <a:off x="4722912" y="5122912"/>
            <a:ext cx="269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generated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A86AE-1AB5-9E47-BA38-7C06E0A0FDCC}"/>
              </a:ext>
            </a:extLst>
          </p:cNvPr>
          <p:cNvSpPr txBox="1"/>
          <p:nvPr/>
        </p:nvSpPr>
        <p:spPr>
          <a:xfrm>
            <a:off x="3210744" y="6673764"/>
            <a:ext cx="147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360F97-D360-3440-86F6-B04F4E244078}"/>
                  </a:ext>
                </a:extLst>
              </p:cNvPr>
              <p:cNvSpPr txBox="1"/>
              <p:nvPr/>
            </p:nvSpPr>
            <p:spPr>
              <a:xfrm>
                <a:off x="762472" y="7444770"/>
                <a:ext cx="4523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360F97-D360-3440-86F6-B04F4E244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72" y="7444770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BA27B5F-A331-CE47-8B56-E517C0D2E1C9}"/>
              </a:ext>
            </a:extLst>
          </p:cNvPr>
          <p:cNvSpPr txBox="1"/>
          <p:nvPr/>
        </p:nvSpPr>
        <p:spPr>
          <a:xfrm>
            <a:off x="1541936" y="7706380"/>
            <a:ext cx="1611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2A07F0-DAD0-854A-B1D5-2C779BD71E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4"/>
          <a:stretch/>
        </p:blipFill>
        <p:spPr>
          <a:xfrm>
            <a:off x="1573130" y="7706380"/>
            <a:ext cx="1549400" cy="1555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5E65E-5044-D643-A445-858CAF5F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5794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2FC1E-E0F6-E743-B52B-C65EE635C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9" y="1828800"/>
            <a:ext cx="12975336" cy="69305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F98077-3A75-9343-A778-70B281D5A96C}"/>
              </a:ext>
            </a:extLst>
          </p:cNvPr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correlate</a:t>
            </a:r>
            <a:r>
              <a:rPr lang="zh-CN" altLang="en-US" sz="6400" dirty="0"/>
              <a:t> </a:t>
            </a:r>
            <a:r>
              <a:rPr lang="en-US" altLang="zh-CN" sz="6400" dirty="0"/>
              <a:t>to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A52F4-18E8-B34A-A68C-6FF8B1B81230}"/>
              </a:ext>
            </a:extLst>
          </p:cNvPr>
          <p:cNvSpPr txBox="1"/>
          <p:nvPr/>
        </p:nvSpPr>
        <p:spPr>
          <a:xfrm>
            <a:off x="4074840" y="7706380"/>
            <a:ext cx="1055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/>
              <a:t>[</a:t>
            </a:r>
            <a:r>
              <a:rPr lang="en-US" altLang="zh-CN" sz="2800" dirty="0" err="1"/>
              <a:t>Bau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Zhu,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Strobelt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Zhou,</a:t>
            </a:r>
            <a:r>
              <a:rPr lang="zh-CN" altLang="en-US" sz="2800" dirty="0"/>
              <a:t> </a:t>
            </a:r>
            <a:r>
              <a:rPr lang="en-US" altLang="zh-CN" sz="2800" dirty="0"/>
              <a:t>Tenenbaum,</a:t>
            </a:r>
            <a:r>
              <a:rPr lang="zh-CN" altLang="en-US" sz="2800" dirty="0"/>
              <a:t> </a:t>
            </a:r>
            <a:r>
              <a:rPr lang="en-US" altLang="zh-CN" sz="2800" dirty="0"/>
              <a:t>Freeman,</a:t>
            </a:r>
            <a:r>
              <a:rPr lang="zh-CN" altLang="en-US" sz="2800" dirty="0"/>
              <a:t> </a:t>
            </a:r>
            <a:r>
              <a:rPr lang="en-US" altLang="zh-CN" sz="2800" dirty="0"/>
              <a:t>Torralba.</a:t>
            </a:r>
            <a:r>
              <a:rPr lang="zh-CN" altLang="en-US" sz="2800" dirty="0"/>
              <a:t> </a:t>
            </a:r>
            <a:r>
              <a:rPr lang="en-US" altLang="zh-CN" sz="2800" dirty="0"/>
              <a:t>ICLR</a:t>
            </a:r>
            <a:r>
              <a:rPr lang="zh-CN" altLang="en-US" sz="2800" dirty="0"/>
              <a:t> </a:t>
            </a:r>
            <a:r>
              <a:rPr lang="en-US" altLang="zh-CN" sz="2800" dirty="0"/>
              <a:t>2019]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FB080-3A50-2E48-9CB6-13F9B3DC572D}"/>
              </a:ext>
            </a:extLst>
          </p:cNvPr>
          <p:cNvSpPr txBox="1"/>
          <p:nvPr/>
        </p:nvSpPr>
        <p:spPr>
          <a:xfrm>
            <a:off x="2633107" y="2818656"/>
            <a:ext cx="2241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single neuron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AD650-5E72-8F4D-A9D4-F54DF1AED544}"/>
              </a:ext>
            </a:extLst>
          </p:cNvPr>
          <p:cNvSpPr txBox="1"/>
          <p:nvPr/>
        </p:nvSpPr>
        <p:spPr>
          <a:xfrm>
            <a:off x="5154960" y="1810544"/>
            <a:ext cx="188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6DD07-9467-A347-BD1C-9D9897343A06}"/>
              </a:ext>
            </a:extLst>
          </p:cNvPr>
          <p:cNvSpPr txBox="1"/>
          <p:nvPr/>
        </p:nvSpPr>
        <p:spPr>
          <a:xfrm>
            <a:off x="8989017" y="1810544"/>
            <a:ext cx="222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high</a:t>
            </a:r>
            <a:r>
              <a:rPr lang="zh-CN" altLang="en-US" sz="2800" dirty="0"/>
              <a:t> </a:t>
            </a:r>
            <a:r>
              <a:rPr lang="en-US" altLang="zh-CN" sz="2800" dirty="0"/>
              <a:t>response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38950-F438-6143-9E2B-16A4FE6BD9E9}"/>
              </a:ext>
            </a:extLst>
          </p:cNvPr>
          <p:cNvSpPr txBox="1"/>
          <p:nvPr/>
        </p:nvSpPr>
        <p:spPr>
          <a:xfrm>
            <a:off x="4722912" y="5122912"/>
            <a:ext cx="269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generated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329C4-04E4-A14C-ACF9-76FE55B9B8C5}"/>
              </a:ext>
            </a:extLst>
          </p:cNvPr>
          <p:cNvSpPr txBox="1"/>
          <p:nvPr/>
        </p:nvSpPr>
        <p:spPr>
          <a:xfrm>
            <a:off x="3210744" y="6673764"/>
            <a:ext cx="147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489DA0-7273-BB4B-AA10-A6D62193B360}"/>
                  </a:ext>
                </a:extLst>
              </p:cNvPr>
              <p:cNvSpPr txBox="1"/>
              <p:nvPr/>
            </p:nvSpPr>
            <p:spPr>
              <a:xfrm>
                <a:off x="762472" y="7444770"/>
                <a:ext cx="4523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489DA0-7273-BB4B-AA10-A6D62193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72" y="7444770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74CD097-0586-E347-8C31-7E06C5A6EF31}"/>
              </a:ext>
            </a:extLst>
          </p:cNvPr>
          <p:cNvSpPr txBox="1"/>
          <p:nvPr/>
        </p:nvSpPr>
        <p:spPr>
          <a:xfrm>
            <a:off x="1541936" y="7706380"/>
            <a:ext cx="1611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F3DD01-67AC-3745-B358-478FA2CE8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4"/>
          <a:stretch/>
        </p:blipFill>
        <p:spPr>
          <a:xfrm>
            <a:off x="1573130" y="7706380"/>
            <a:ext cx="1549400" cy="1555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B2DDF6-A646-D249-B1BA-A8627F4F7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00" y="2242592"/>
            <a:ext cx="2057400" cy="2057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89B22-88D8-9545-BB87-C6C25B79E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3501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2FC1E-E0F6-E743-B52B-C65EE635C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9" y="1828800"/>
            <a:ext cx="12975336" cy="693051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7C1B1026-B93F-834E-A5BC-5427C5D4C46E}"/>
              </a:ext>
            </a:extLst>
          </p:cNvPr>
          <p:cNvGrpSpPr/>
          <p:nvPr/>
        </p:nvGrpSpPr>
        <p:grpSpPr>
          <a:xfrm>
            <a:off x="9108072" y="5548608"/>
            <a:ext cx="2023551" cy="2081198"/>
            <a:chOff x="9108072" y="5548608"/>
            <a:chExt cx="2023551" cy="208119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8B9021-D73C-514B-AB13-9BD01F128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072" y="5606255"/>
              <a:ext cx="2023551" cy="20235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74DF8E-A342-9C41-88E4-C9A17869AE6B}"/>
                </a:ext>
              </a:extLst>
            </p:cNvPr>
            <p:cNvSpPr txBox="1"/>
            <p:nvPr/>
          </p:nvSpPr>
          <p:spPr>
            <a:xfrm>
              <a:off x="9199276" y="5548608"/>
              <a:ext cx="6703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/>
                <a:t>sky</a:t>
              </a:r>
              <a:endParaRPr lang="en-US" sz="2800" b="1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68F98077-3A75-9343-A778-70B281D5A96C}"/>
              </a:ext>
            </a:extLst>
          </p:cNvPr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correlate</a:t>
            </a:r>
            <a:r>
              <a:rPr lang="zh-CN" altLang="en-US" sz="6400" dirty="0"/>
              <a:t> </a:t>
            </a:r>
            <a:r>
              <a:rPr lang="en-US" altLang="zh-CN" sz="6400" dirty="0"/>
              <a:t>to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0C968A-F1E3-BB4B-8804-7BC489EE0839}"/>
              </a:ext>
            </a:extLst>
          </p:cNvPr>
          <p:cNvSpPr txBox="1"/>
          <p:nvPr/>
        </p:nvSpPr>
        <p:spPr>
          <a:xfrm>
            <a:off x="2633107" y="2818656"/>
            <a:ext cx="2241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single neuron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96438-2AC7-6745-B0BD-39B250A7F3B1}"/>
              </a:ext>
            </a:extLst>
          </p:cNvPr>
          <p:cNvSpPr txBox="1"/>
          <p:nvPr/>
        </p:nvSpPr>
        <p:spPr>
          <a:xfrm>
            <a:off x="5154960" y="1810544"/>
            <a:ext cx="188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4083F-C5C8-FD47-BC13-7D10FC558775}"/>
              </a:ext>
            </a:extLst>
          </p:cNvPr>
          <p:cNvSpPr txBox="1"/>
          <p:nvPr/>
        </p:nvSpPr>
        <p:spPr>
          <a:xfrm>
            <a:off x="4722912" y="5122912"/>
            <a:ext cx="269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generated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F2A61-2E29-7F48-B0BB-492E4013B1C7}"/>
              </a:ext>
            </a:extLst>
          </p:cNvPr>
          <p:cNvSpPr txBox="1"/>
          <p:nvPr/>
        </p:nvSpPr>
        <p:spPr>
          <a:xfrm>
            <a:off x="3210744" y="6673764"/>
            <a:ext cx="147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6EA380-93BB-8749-8035-2BD229E0F45D}"/>
                  </a:ext>
                </a:extLst>
              </p:cNvPr>
              <p:cNvSpPr txBox="1"/>
              <p:nvPr/>
            </p:nvSpPr>
            <p:spPr>
              <a:xfrm>
                <a:off x="762472" y="7444770"/>
                <a:ext cx="4523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6EA380-93BB-8749-8035-2BD229E0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72" y="7444770"/>
                <a:ext cx="4523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EB3148-8FE5-C340-871C-E9DED22315A2}"/>
              </a:ext>
            </a:extLst>
          </p:cNvPr>
          <p:cNvSpPr txBox="1"/>
          <p:nvPr/>
        </p:nvSpPr>
        <p:spPr>
          <a:xfrm>
            <a:off x="1541936" y="7706380"/>
            <a:ext cx="1611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2B64A-B92D-C347-86AD-187A40454B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4"/>
          <a:stretch/>
        </p:blipFill>
        <p:spPr>
          <a:xfrm>
            <a:off x="1573130" y="7706380"/>
            <a:ext cx="1549400" cy="155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02FF0A-A84C-7D40-8535-EB5B06584332}"/>
              </a:ext>
            </a:extLst>
          </p:cNvPr>
          <p:cNvSpPr txBox="1"/>
          <p:nvPr/>
        </p:nvSpPr>
        <p:spPr>
          <a:xfrm>
            <a:off x="12211744" y="4631641"/>
            <a:ext cx="177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agreement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5049B-E0FB-7E41-9CE1-5D1B8D63136B}"/>
              </a:ext>
            </a:extLst>
          </p:cNvPr>
          <p:cNvSpPr txBox="1"/>
          <p:nvPr/>
        </p:nvSpPr>
        <p:spPr>
          <a:xfrm>
            <a:off x="7487804" y="7282546"/>
            <a:ext cx="132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labeling</a:t>
            </a:r>
            <a:endParaRPr lang="en-US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899EEF-B1CB-2648-B2DC-28A289E82558}"/>
              </a:ext>
            </a:extLst>
          </p:cNvPr>
          <p:cNvSpPr txBox="1"/>
          <p:nvPr/>
        </p:nvSpPr>
        <p:spPr>
          <a:xfrm>
            <a:off x="8989017" y="1810544"/>
            <a:ext cx="222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high</a:t>
            </a:r>
            <a:r>
              <a:rPr lang="zh-CN" altLang="en-US" sz="2800" dirty="0"/>
              <a:t> </a:t>
            </a:r>
            <a:r>
              <a:rPr lang="en-US" altLang="zh-CN" sz="2800" dirty="0"/>
              <a:t>response</a:t>
            </a:r>
            <a:endParaRPr lang="en-US" sz="28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9DA110-5880-8C49-A76F-81B67AB47ECC}"/>
              </a:ext>
            </a:extLst>
          </p:cNvPr>
          <p:cNvGrpSpPr/>
          <p:nvPr/>
        </p:nvGrpSpPr>
        <p:grpSpPr>
          <a:xfrm>
            <a:off x="9316718" y="5810218"/>
            <a:ext cx="2020824" cy="2020824"/>
            <a:chOff x="9443476" y="5927275"/>
            <a:chExt cx="2020824" cy="20208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2F35C9A-DBE1-3448-867A-767FE76F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3476" y="5927275"/>
              <a:ext cx="2020824" cy="20208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CAB384-5FE9-094F-8C8B-9133CBA0F413}"/>
                </a:ext>
              </a:extLst>
            </p:cNvPr>
            <p:cNvSpPr txBox="1"/>
            <p:nvPr/>
          </p:nvSpPr>
          <p:spPr>
            <a:xfrm>
              <a:off x="9769843" y="6512159"/>
              <a:ext cx="1388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building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C82348-20E5-0C48-AD11-6E558D51E35B}"/>
              </a:ext>
            </a:extLst>
          </p:cNvPr>
          <p:cNvGrpSpPr/>
          <p:nvPr/>
        </p:nvGrpSpPr>
        <p:grpSpPr>
          <a:xfrm>
            <a:off x="9634903" y="6037462"/>
            <a:ext cx="2020824" cy="2020824"/>
            <a:chOff x="9776152" y="5957537"/>
            <a:chExt cx="2020824" cy="202082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8EA41E-9B28-3347-912D-32EB5D23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6152" y="5957537"/>
              <a:ext cx="2020824" cy="202082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7D6280-80F5-9540-BA89-6D2406A184BD}"/>
                </a:ext>
              </a:extLst>
            </p:cNvPr>
            <p:cNvSpPr txBox="1"/>
            <p:nvPr/>
          </p:nvSpPr>
          <p:spPr>
            <a:xfrm>
              <a:off x="10807268" y="7239117"/>
              <a:ext cx="796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tree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A605F5B1-7213-7D4E-9EEE-E20721E1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00" y="2242592"/>
            <a:ext cx="2057400" cy="2057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EBA1B-3AD4-4F49-A4E8-638D3C3A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826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010944" y="1954560"/>
            <a:ext cx="8724900" cy="2057400"/>
            <a:chOff x="3006090" y="940308"/>
            <a:chExt cx="8724900" cy="2057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994CDB-4BDD-C74D-98B9-F87AF485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6090" y="940308"/>
              <a:ext cx="2057400" cy="20574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5C31D4-B68D-F348-81D1-B5440D551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8590" y="940308"/>
              <a:ext cx="2057400" cy="20574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546296-A264-9047-8A04-98649884E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1090" y="940308"/>
              <a:ext cx="2057400" cy="20574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6DFF6C-FDA9-814B-90E9-0338B5A85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73590" y="940308"/>
              <a:ext cx="2057400" cy="205740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</p:grpSp>
      <p:grpSp>
        <p:nvGrpSpPr>
          <p:cNvPr id="18" name="Group 17"/>
          <p:cNvGrpSpPr/>
          <p:nvPr/>
        </p:nvGrpSpPr>
        <p:grpSpPr>
          <a:xfrm>
            <a:off x="186191" y="4344736"/>
            <a:ext cx="14444209" cy="1828800"/>
            <a:chOff x="186191" y="4344736"/>
            <a:chExt cx="14444209" cy="1828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6E777A-3A4B-574B-9712-88A6A089E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0123"/>
            <a:stretch/>
          </p:blipFill>
          <p:spPr>
            <a:xfrm>
              <a:off x="1624163" y="4344736"/>
              <a:ext cx="13006237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86191" y="4751305"/>
              <a:ext cx="13598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000" dirty="0"/>
                <a:t>Tree</a:t>
              </a:r>
            </a:p>
            <a:p>
              <a:pPr algn="ctr"/>
              <a:r>
                <a:rPr lang="en-US" altLang="zh-CN" sz="3000" dirty="0">
                  <a:latin typeface="Calibri" charset="0"/>
                  <a:ea typeface="Calibri" charset="0"/>
                  <a:cs typeface="Calibri" charset="0"/>
                </a:rPr>
                <a:t>Neuron</a:t>
              </a:r>
              <a:endParaRPr lang="en-US" sz="3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86192" y="6246596"/>
            <a:ext cx="14444208" cy="1828800"/>
            <a:chOff x="186192" y="6246596"/>
            <a:chExt cx="14444208" cy="18288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t="-2316" r="65046" b="2316"/>
            <a:stretch/>
          </p:blipFill>
          <p:spPr>
            <a:xfrm>
              <a:off x="1624163" y="6246596"/>
              <a:ext cx="13006237" cy="18288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86192" y="6653165"/>
              <a:ext cx="13598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000" dirty="0"/>
                <a:t>Dome</a:t>
              </a:r>
            </a:p>
            <a:p>
              <a:pPr algn="ctr"/>
              <a:r>
                <a:rPr lang="en-US" sz="3000" dirty="0"/>
                <a:t>Neuron</a:t>
              </a: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correlate</a:t>
            </a:r>
            <a:r>
              <a:rPr lang="zh-CN" altLang="en-US" sz="6400" dirty="0"/>
              <a:t> </a:t>
            </a:r>
            <a:r>
              <a:rPr lang="en-US" altLang="zh-CN" sz="6400" dirty="0"/>
              <a:t>to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sp>
        <p:nvSpPr>
          <p:cNvPr id="15" name="TextBox 14"/>
          <p:cNvSpPr txBox="1"/>
          <p:nvPr/>
        </p:nvSpPr>
        <p:spPr>
          <a:xfrm>
            <a:off x="2084559" y="2713956"/>
            <a:ext cx="256634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Church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FEAF1-DD9F-7246-9838-F64C365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213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correlate</a:t>
            </a:r>
            <a:r>
              <a:rPr lang="zh-CN" altLang="en-US" sz="6400" dirty="0"/>
              <a:t> </a:t>
            </a:r>
            <a:r>
              <a:rPr lang="en-US" altLang="zh-CN" sz="6400" dirty="0"/>
              <a:t>to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7342" y="6246596"/>
            <a:ext cx="14503058" cy="1828800"/>
            <a:chOff x="127342" y="6246596"/>
            <a:chExt cx="14503058" cy="18288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740CD70-16FA-254B-9CBD-096F45A68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9977"/>
            <a:stretch/>
          </p:blipFill>
          <p:spPr>
            <a:xfrm>
              <a:off x="1596952" y="6246596"/>
              <a:ext cx="13033448" cy="18288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27342" y="6653165"/>
              <a:ext cx="144642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000" dirty="0">
                  <a:latin typeface="Calibri" charset="0"/>
                  <a:ea typeface="Calibri" charset="0"/>
                  <a:cs typeface="Calibri" charset="0"/>
                </a:rPr>
                <a:t>Table</a:t>
              </a:r>
            </a:p>
            <a:p>
              <a:pPr algn="ctr"/>
              <a:r>
                <a:rPr lang="en-US" sz="3000" dirty="0">
                  <a:latin typeface="Calibri" charset="0"/>
                  <a:ea typeface="Calibri" charset="0"/>
                  <a:cs typeface="Calibri" charset="0"/>
                </a:rPr>
                <a:t> Neuron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1726" y="4344736"/>
            <a:ext cx="14513106" cy="1828800"/>
            <a:chOff x="101726" y="4344736"/>
            <a:chExt cx="14513106" cy="18288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88"/>
            <a:stretch/>
          </p:blipFill>
          <p:spPr>
            <a:xfrm>
              <a:off x="1608595" y="4344736"/>
              <a:ext cx="13006237" cy="18288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726" y="4751305"/>
              <a:ext cx="14976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000" dirty="0">
                  <a:latin typeface="Calibri" charset="0"/>
                  <a:ea typeface="Calibri" charset="0"/>
                  <a:cs typeface="Calibri" charset="0"/>
                </a:rPr>
                <a:t>Window</a:t>
              </a:r>
            </a:p>
            <a:p>
              <a:pPr algn="ctr"/>
              <a:r>
                <a:rPr lang="en-US" sz="3000" dirty="0">
                  <a:latin typeface="Calibri" charset="0"/>
                  <a:ea typeface="Calibri" charset="0"/>
                  <a:cs typeface="Calibri" charset="0"/>
                </a:rPr>
                <a:t>Neuron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82552" y="1954560"/>
            <a:ext cx="12253292" cy="2057400"/>
            <a:chOff x="1482552" y="1954560"/>
            <a:chExt cx="12253292" cy="2057400"/>
          </a:xfrm>
        </p:grpSpPr>
        <p:grpSp>
          <p:nvGrpSpPr>
            <p:cNvPr id="22" name="Group 21"/>
            <p:cNvGrpSpPr/>
            <p:nvPr/>
          </p:nvGrpSpPr>
          <p:grpSpPr>
            <a:xfrm>
              <a:off x="5010944" y="1954560"/>
              <a:ext cx="8724900" cy="2057400"/>
              <a:chOff x="3006090" y="940308"/>
              <a:chExt cx="8724900" cy="20574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5994CDB-4BDD-C74D-98B9-F87AF485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6090" y="940308"/>
                <a:ext cx="2057400" cy="2057400"/>
              </a:xfrm>
              <a:prstGeom prst="rect">
                <a:avLst/>
              </a:prstGeom>
              <a:ln w="25400">
                <a:solidFill>
                  <a:srgbClr val="000000"/>
                </a:solidFill>
                <a:miter lim="400000"/>
              </a:ln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05C31D4-B68D-F348-81D1-B5440D551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8590" y="940308"/>
                <a:ext cx="2057400" cy="2057400"/>
              </a:xfrm>
              <a:prstGeom prst="rect">
                <a:avLst/>
              </a:prstGeom>
              <a:ln w="25400">
                <a:solidFill>
                  <a:srgbClr val="000000"/>
                </a:solidFill>
                <a:miter lim="400000"/>
              </a:ln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4546296-A264-9047-8A04-98649884E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1090" y="940308"/>
                <a:ext cx="2057400" cy="2057400"/>
              </a:xfrm>
              <a:prstGeom prst="rect">
                <a:avLst/>
              </a:prstGeom>
              <a:ln w="25400">
                <a:solidFill>
                  <a:srgbClr val="000000"/>
                </a:solidFill>
                <a:miter lim="400000"/>
              </a:ln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86DFF6C-FDA9-814B-90E9-0338B5A85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3590" y="940308"/>
                <a:ext cx="2057400" cy="2057400"/>
              </a:xfrm>
              <a:prstGeom prst="rect">
                <a:avLst/>
              </a:prstGeom>
              <a:ln w="25400">
                <a:solidFill>
                  <a:srgbClr val="000000"/>
                </a:solidFill>
                <a:miter lim="400000"/>
              </a:ln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482552" y="2713956"/>
              <a:ext cx="3359061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Dining</a:t>
              </a:r>
              <a:r>
                <a:rPr lang="zh-CN" altLang="en-US" dirty="0"/>
                <a:t> </a:t>
              </a:r>
              <a:r>
                <a:rPr lang="en-US" altLang="zh-CN" dirty="0"/>
                <a:t>room</a:t>
              </a:r>
              <a:r>
                <a:rPr lang="zh-CN" altLang="en-US" dirty="0"/>
                <a:t> </a:t>
              </a:r>
              <a:r>
                <a:rPr lang="en-US" altLang="zh-CN" dirty="0"/>
                <a:t>samples</a:t>
              </a:r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72CD48-1291-714A-AEA4-ECFD21CC1C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8"/>
          <a:stretch/>
        </p:blipFill>
        <p:spPr>
          <a:xfrm>
            <a:off x="1608595" y="4587429"/>
            <a:ext cx="12851833" cy="31722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21C75-F70C-2E42-9FD5-DC9FE679B8D6}"/>
              </a:ext>
            </a:extLst>
          </p:cNvPr>
          <p:cNvSpPr/>
          <p:nvPr/>
        </p:nvSpPr>
        <p:spPr>
          <a:xfrm>
            <a:off x="4290864" y="4491588"/>
            <a:ext cx="8568952" cy="37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E6483-FD1B-474E-B40B-2ECB756176D4}"/>
              </a:ext>
            </a:extLst>
          </p:cNvPr>
          <p:cNvSpPr txBox="1"/>
          <p:nvPr/>
        </p:nvSpPr>
        <p:spPr>
          <a:xfrm>
            <a:off x="2123245" y="4291335"/>
            <a:ext cx="123973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dirty="0"/>
              <a:t> </a:t>
            </a:r>
            <a:r>
              <a:rPr lang="en-US" altLang="zh-CN" sz="3400" dirty="0"/>
              <a:t>252</a:t>
            </a:r>
            <a:r>
              <a:rPr lang="zh-CN" altLang="en-US" sz="3400" dirty="0"/>
              <a:t> </a:t>
            </a:r>
            <a:r>
              <a:rPr lang="en-US" altLang="zh-CN" sz="3400" dirty="0"/>
              <a:t>out</a:t>
            </a:r>
            <a:r>
              <a:rPr lang="zh-CN" altLang="en-US" sz="3400" dirty="0"/>
              <a:t> </a:t>
            </a:r>
            <a:r>
              <a:rPr lang="en-US" altLang="zh-CN" sz="3400" dirty="0"/>
              <a:t>of</a:t>
            </a:r>
            <a:r>
              <a:rPr lang="zh-CN" altLang="en-US" sz="3400" dirty="0"/>
              <a:t> </a:t>
            </a:r>
            <a:r>
              <a:rPr lang="en-US" altLang="zh-CN" sz="3400" dirty="0"/>
              <a:t>512</a:t>
            </a:r>
            <a:r>
              <a:rPr lang="zh-CN" altLang="en-US" sz="3400" dirty="0"/>
              <a:t> </a:t>
            </a:r>
            <a:r>
              <a:rPr lang="en-US" altLang="zh-CN" sz="3400" dirty="0"/>
              <a:t>neurons</a:t>
            </a:r>
            <a:r>
              <a:rPr lang="zh-CN" altLang="en-US" sz="3400" dirty="0"/>
              <a:t> </a:t>
            </a:r>
            <a:r>
              <a:rPr lang="en-US" altLang="zh-CN" sz="3400" dirty="0"/>
              <a:t>are</a:t>
            </a:r>
            <a:r>
              <a:rPr lang="zh-CN" altLang="en-US" sz="3400" dirty="0"/>
              <a:t> </a:t>
            </a:r>
            <a:r>
              <a:rPr lang="en-US" altLang="zh-CN" sz="3400" dirty="0"/>
              <a:t>correlated</a:t>
            </a:r>
            <a:r>
              <a:rPr lang="zh-CN" altLang="en-US" sz="3400" dirty="0"/>
              <a:t> </a:t>
            </a:r>
            <a:r>
              <a:rPr lang="en-US" altLang="zh-CN" sz="3400" dirty="0"/>
              <a:t>to</a:t>
            </a:r>
            <a:r>
              <a:rPr lang="zh-CN" altLang="en-US" sz="3400" dirty="0"/>
              <a:t> </a:t>
            </a:r>
            <a:r>
              <a:rPr lang="en-US" altLang="zh-CN" sz="3400" dirty="0"/>
              <a:t>objects,</a:t>
            </a:r>
            <a:r>
              <a:rPr lang="zh-CN" altLang="en-US" sz="3400" dirty="0"/>
              <a:t> </a:t>
            </a:r>
            <a:r>
              <a:rPr lang="en-US" altLang="zh-CN" sz="3400" dirty="0"/>
              <a:t>part,</a:t>
            </a:r>
            <a:r>
              <a:rPr lang="zh-CN" altLang="en-US" sz="3400" dirty="0"/>
              <a:t> </a:t>
            </a:r>
            <a:r>
              <a:rPr lang="en-US" altLang="zh-CN" sz="3400" dirty="0"/>
              <a:t>and</a:t>
            </a:r>
            <a:r>
              <a:rPr lang="zh-CN" altLang="en-US" sz="3400" dirty="0"/>
              <a:t> </a:t>
            </a:r>
            <a:r>
              <a:rPr lang="en-US" altLang="zh-CN" sz="3400" dirty="0"/>
              <a:t>materials</a:t>
            </a:r>
            <a:endParaRPr lang="en-US" sz="3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D57E9-FC76-9B48-88CA-2857C5A2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772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2BA0A4-340F-ED42-A826-2FCB343C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52"/>
          <a:stretch/>
        </p:blipFill>
        <p:spPr>
          <a:xfrm rot="16200000">
            <a:off x="5122070" y="-3060022"/>
            <a:ext cx="3659269" cy="13112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18D67-A112-7146-A413-29A8F977AB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/>
          <a:stretch/>
        </p:blipFill>
        <p:spPr>
          <a:xfrm>
            <a:off x="4578896" y="6390456"/>
            <a:ext cx="3661833" cy="18288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D8530-57A7-9A4D-B0FE-3DFBD7A8567D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58" b="-122"/>
          <a:stretch/>
        </p:blipFill>
        <p:spPr>
          <a:xfrm>
            <a:off x="330424" y="6390456"/>
            <a:ext cx="3666744" cy="18288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DB4E45-2CD4-7B4E-A05A-C5054C75E8D5}"/>
              </a:ext>
            </a:extLst>
          </p:cNvPr>
          <p:cNvCxnSpPr>
            <a:cxnSpLocks/>
          </p:cNvCxnSpPr>
          <p:nvPr/>
        </p:nvCxnSpPr>
        <p:spPr>
          <a:xfrm>
            <a:off x="2130624" y="5481170"/>
            <a:ext cx="0" cy="8229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4591B2-336B-A346-A500-8DED39BC75EC}"/>
              </a:ext>
            </a:extLst>
          </p:cNvPr>
          <p:cNvCxnSpPr>
            <a:cxnSpLocks/>
          </p:cNvCxnSpPr>
          <p:nvPr/>
        </p:nvCxnSpPr>
        <p:spPr>
          <a:xfrm>
            <a:off x="5298976" y="5563466"/>
            <a:ext cx="648072" cy="7406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BB9BE40-11C4-0E4E-AD38-7598C6165AF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23" y="6390456"/>
            <a:ext cx="3657600" cy="1828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2C58DD-0C22-B241-B886-945FAD0F3C8F}"/>
              </a:ext>
            </a:extLst>
          </p:cNvPr>
          <p:cNvCxnSpPr>
            <a:cxnSpLocks/>
          </p:cNvCxnSpPr>
          <p:nvPr/>
        </p:nvCxnSpPr>
        <p:spPr>
          <a:xfrm>
            <a:off x="9111953" y="5499458"/>
            <a:ext cx="867543" cy="8046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ADE6ABF-8CA2-834A-9010-3E84D78B91C3}"/>
              </a:ext>
            </a:extLst>
          </p:cNvPr>
          <p:cNvSpPr txBox="1"/>
          <p:nvPr/>
        </p:nvSpPr>
        <p:spPr>
          <a:xfrm>
            <a:off x="10216981" y="1781839"/>
            <a:ext cx="328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dirty="0"/>
              <a:t>Living</a:t>
            </a:r>
            <a:r>
              <a:rPr lang="zh-CN" altLang="en-US" sz="3200" dirty="0"/>
              <a:t> </a:t>
            </a:r>
            <a:r>
              <a:rPr lang="en-US" altLang="zh-CN" sz="3200" dirty="0"/>
              <a:t>room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  <a:endParaRPr lang="en-US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D6A6D8-F6D4-3845-BF04-58DE435C47BA}"/>
              </a:ext>
            </a:extLst>
          </p:cNvPr>
          <p:cNvSpPr txBox="1"/>
          <p:nvPr/>
        </p:nvSpPr>
        <p:spPr>
          <a:xfrm>
            <a:off x="2394822" y="5682340"/>
            <a:ext cx="119289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Layout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5F3868-292C-0E48-BCB5-B99D3FE37D94}"/>
              </a:ext>
            </a:extLst>
          </p:cNvPr>
          <p:cNvSpPr txBox="1"/>
          <p:nvPr/>
        </p:nvSpPr>
        <p:spPr>
          <a:xfrm>
            <a:off x="5979096" y="5682340"/>
            <a:ext cx="269336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299539-7988-EC4E-85F1-AC27474627B3}"/>
              </a:ext>
            </a:extLst>
          </p:cNvPr>
          <p:cNvSpPr txBox="1"/>
          <p:nvPr/>
        </p:nvSpPr>
        <p:spPr>
          <a:xfrm>
            <a:off x="9786116" y="5682340"/>
            <a:ext cx="480189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Edges,</a:t>
            </a:r>
            <a:r>
              <a:rPr lang="zh-CN" altLang="en-US" dirty="0"/>
              <a:t> </a:t>
            </a:r>
            <a:r>
              <a:rPr lang="en-US" altLang="zh-CN" dirty="0"/>
              <a:t>textures,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E892242-ED3D-4E49-8D02-91179E5DEE59}"/>
              </a:ext>
            </a:extLst>
          </p:cNvPr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correlate</a:t>
            </a:r>
            <a:r>
              <a:rPr lang="zh-CN" altLang="en-US" sz="6400" dirty="0"/>
              <a:t> </a:t>
            </a:r>
            <a:r>
              <a:rPr lang="en-US" altLang="zh-CN" sz="6400" dirty="0"/>
              <a:t>to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6DF340-2B97-4343-80F5-8AFBD7B4B78E}"/>
              </a:ext>
            </a:extLst>
          </p:cNvPr>
          <p:cNvGrpSpPr/>
          <p:nvPr/>
        </p:nvGrpSpPr>
        <p:grpSpPr>
          <a:xfrm>
            <a:off x="64335" y="4656311"/>
            <a:ext cx="14407661" cy="683170"/>
            <a:chOff x="64335" y="4656311"/>
            <a:chExt cx="14407661" cy="68317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357784-89AF-7F4C-9A18-5D78AC306CC9}"/>
                </a:ext>
              </a:extLst>
            </p:cNvPr>
            <p:cNvGrpSpPr/>
            <p:nvPr/>
          </p:nvGrpSpPr>
          <p:grpSpPr>
            <a:xfrm>
              <a:off x="64335" y="4656311"/>
              <a:ext cx="14407661" cy="683170"/>
              <a:chOff x="64335" y="4656311"/>
              <a:chExt cx="14407661" cy="68317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8253FC-DD1D-6744-B131-DAC1CBB7B0BA}"/>
                  </a:ext>
                </a:extLst>
              </p:cNvPr>
              <p:cNvSpPr txBox="1"/>
              <p:nvPr/>
            </p:nvSpPr>
            <p:spPr>
              <a:xfrm>
                <a:off x="13363872" y="4656311"/>
                <a:ext cx="1108124" cy="538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Image</a:t>
                </a:r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EFDB70-7BCA-944F-8A7B-DE38B5BC3625}"/>
                  </a:ext>
                </a:extLst>
              </p:cNvPr>
              <p:cNvSpPr txBox="1"/>
              <p:nvPr/>
            </p:nvSpPr>
            <p:spPr>
              <a:xfrm>
                <a:off x="64335" y="4656311"/>
                <a:ext cx="914161" cy="538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code</a:t>
                </a:r>
                <a:endParaRPr lang="en-US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E1D61A4-447D-C04B-85A8-46A22B5945DB}"/>
                  </a:ext>
                </a:extLst>
              </p:cNvPr>
              <p:cNvCxnSpPr/>
              <p:nvPr/>
            </p:nvCxnSpPr>
            <p:spPr>
              <a:xfrm>
                <a:off x="457200" y="5339481"/>
                <a:ext cx="137160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0060EF-0641-9342-A42B-B001075E448A}"/>
                </a:ext>
              </a:extLst>
            </p:cNvPr>
            <p:cNvCxnSpPr>
              <a:cxnSpLocks/>
            </p:cNvCxnSpPr>
            <p:nvPr/>
          </p:nvCxnSpPr>
          <p:spPr>
            <a:xfrm>
              <a:off x="546448" y="5156601"/>
              <a:ext cx="0" cy="1828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32EB987-2516-E64F-919E-118A2CB83EE6}"/>
                </a:ext>
              </a:extLst>
            </p:cNvPr>
            <p:cNvCxnSpPr>
              <a:cxnSpLocks/>
            </p:cNvCxnSpPr>
            <p:nvPr/>
          </p:nvCxnSpPr>
          <p:spPr>
            <a:xfrm>
              <a:off x="13867928" y="5156601"/>
              <a:ext cx="0" cy="1828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C238A-E5C3-5644-989F-56A60794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87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BDEAB1-E071-C64F-B7A6-27C3FC91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8" y="1576777"/>
            <a:ext cx="12975336" cy="693051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8E4C896-A30C-EE43-B8E5-1050D3B81321}"/>
              </a:ext>
            </a:extLst>
          </p:cNvPr>
          <p:cNvSpPr txBox="1"/>
          <p:nvPr/>
        </p:nvSpPr>
        <p:spPr>
          <a:xfrm>
            <a:off x="2633107" y="2566633"/>
            <a:ext cx="2241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single neuron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D04F0B-2859-F143-91E1-03ACAF401737}"/>
              </a:ext>
            </a:extLst>
          </p:cNvPr>
          <p:cNvSpPr txBox="1"/>
          <p:nvPr/>
        </p:nvSpPr>
        <p:spPr>
          <a:xfrm>
            <a:off x="3210744" y="6421741"/>
            <a:ext cx="147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FBF03A-E5AB-AA4E-8695-2301A01AF274}"/>
                  </a:ext>
                </a:extLst>
              </p:cNvPr>
              <p:cNvSpPr txBox="1"/>
              <p:nvPr/>
            </p:nvSpPr>
            <p:spPr>
              <a:xfrm>
                <a:off x="762472" y="7192747"/>
                <a:ext cx="4523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FBF03A-E5AB-AA4E-8695-2301A01A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72" y="7192747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C8C1A531-73BB-AA47-A98F-1FAE530895E8}"/>
              </a:ext>
            </a:extLst>
          </p:cNvPr>
          <p:cNvSpPr txBox="1"/>
          <p:nvPr/>
        </p:nvSpPr>
        <p:spPr>
          <a:xfrm>
            <a:off x="1541936" y="7454357"/>
            <a:ext cx="1611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generator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CB59246-73CF-6A43-81C0-B393E977E2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4"/>
          <a:stretch/>
        </p:blipFill>
        <p:spPr>
          <a:xfrm>
            <a:off x="1589336" y="7445487"/>
            <a:ext cx="1549400" cy="155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59B14A-55F3-5E46-BA53-F6AE15ADB2B5}"/>
              </a:ext>
            </a:extLst>
          </p:cNvPr>
          <p:cNvSpPr txBox="1"/>
          <p:nvPr/>
        </p:nvSpPr>
        <p:spPr>
          <a:xfrm>
            <a:off x="4074840" y="7706380"/>
            <a:ext cx="1055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/>
              <a:t>[</a:t>
            </a:r>
            <a:r>
              <a:rPr lang="en-US" altLang="zh-CN" sz="2800" dirty="0" err="1"/>
              <a:t>Bau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Zhu,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Strobelt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Zhou,</a:t>
            </a:r>
            <a:r>
              <a:rPr lang="zh-CN" altLang="en-US" sz="2800" dirty="0"/>
              <a:t> </a:t>
            </a:r>
            <a:r>
              <a:rPr lang="en-US" altLang="zh-CN" sz="2800" dirty="0"/>
              <a:t>Tenenbaum,</a:t>
            </a:r>
            <a:r>
              <a:rPr lang="zh-CN" altLang="en-US" sz="2800" dirty="0"/>
              <a:t> </a:t>
            </a:r>
            <a:r>
              <a:rPr lang="en-US" altLang="zh-CN" sz="2800" dirty="0"/>
              <a:t>Freeman,</a:t>
            </a:r>
            <a:r>
              <a:rPr lang="zh-CN" altLang="en-US" sz="2800" dirty="0"/>
              <a:t> </a:t>
            </a:r>
            <a:r>
              <a:rPr lang="en-US" altLang="zh-CN" sz="2800" dirty="0"/>
              <a:t>Torralba.</a:t>
            </a:r>
            <a:r>
              <a:rPr lang="zh-CN" altLang="en-US" sz="2800" dirty="0"/>
              <a:t> </a:t>
            </a:r>
            <a:r>
              <a:rPr lang="en-US" altLang="zh-CN" sz="2800" dirty="0"/>
              <a:t>ICLR</a:t>
            </a:r>
            <a:r>
              <a:rPr lang="zh-CN" altLang="en-US" sz="2800" dirty="0"/>
              <a:t> </a:t>
            </a:r>
            <a:r>
              <a:rPr lang="en-US" altLang="zh-CN" sz="2800" dirty="0"/>
              <a:t>2019]</a:t>
            </a:r>
            <a:endParaRPr lang="en-US" sz="2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B37E18-212C-5A4E-92FF-158EC14DA5C3}"/>
              </a:ext>
            </a:extLst>
          </p:cNvPr>
          <p:cNvSpPr>
            <a:spLocks/>
          </p:cNvSpPr>
          <p:nvPr/>
        </p:nvSpPr>
        <p:spPr>
          <a:xfrm>
            <a:off x="5056632" y="2026568"/>
            <a:ext cx="2011680" cy="1993392"/>
          </a:xfrm>
          <a:prstGeom prst="rect">
            <a:avLst/>
          </a:prstGeom>
          <a:solidFill>
            <a:srgbClr val="D63A33"/>
          </a:solidFill>
          <a:ln w="6350">
            <a:solidFill>
              <a:srgbClr val="000000"/>
            </a:solidFill>
            <a:miter lim="4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09A9B2-ED1A-E843-A075-BA9CE10DB2A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5433800"/>
            <a:ext cx="2011680" cy="19751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B3271EBB-13E7-5548-B20E-1753558B8DB0}"/>
              </a:ext>
            </a:extLst>
          </p:cNvPr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cause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6E387-4AF1-0E4E-B58A-CCEAEAD597B9}"/>
              </a:ext>
            </a:extLst>
          </p:cNvPr>
          <p:cNvSpPr txBox="1"/>
          <p:nvPr/>
        </p:nvSpPr>
        <p:spPr>
          <a:xfrm>
            <a:off x="5154960" y="1576785"/>
            <a:ext cx="188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73A96-7103-9E47-8872-820D0CB6F6DC}"/>
              </a:ext>
            </a:extLst>
          </p:cNvPr>
          <p:cNvSpPr txBox="1"/>
          <p:nvPr/>
        </p:nvSpPr>
        <p:spPr>
          <a:xfrm>
            <a:off x="4722912" y="4889153"/>
            <a:ext cx="269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generated image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6E8BB-9A2C-A045-AAA7-D2A781B7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756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Natural Image Manifold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20242"/>
            <a:ext cx="13167360" cy="5866965"/>
          </a:xfrm>
        </p:spPr>
        <p:txBody>
          <a:bodyPr>
            <a:normAutofit/>
          </a:bodyPr>
          <a:lstStyle/>
          <a:p>
            <a:r>
              <a:rPr lang="en-US" dirty="0"/>
              <a:t>Deep generative models:</a:t>
            </a:r>
            <a:endParaRPr lang="en-US" b="0" dirty="0"/>
          </a:p>
          <a:p>
            <a:pPr lvl="1"/>
            <a:r>
              <a:rPr lang="en-US" sz="3200" dirty="0"/>
              <a:t>Generative Adversarial Network (</a:t>
            </a:r>
            <a:r>
              <a:rPr lang="en-US" sz="3200" b="1" dirty="0"/>
              <a:t>GAN</a:t>
            </a:r>
            <a:r>
              <a:rPr lang="en-US" sz="3200" dirty="0"/>
              <a:t>) </a:t>
            </a:r>
          </a:p>
          <a:p>
            <a:pPr marL="731520" lvl="1" indent="0">
              <a:buNone/>
            </a:pPr>
            <a:r>
              <a:rPr lang="en-US" sz="3200" dirty="0"/>
              <a:t>     (e.g., DCGAN, StyleGAN2, </a:t>
            </a:r>
            <a:r>
              <a:rPr lang="en-US" sz="3200" dirty="0" err="1"/>
              <a:t>BigGAN</a:t>
            </a:r>
            <a:r>
              <a:rPr lang="en-US" sz="3200" dirty="0"/>
              <a:t>)</a:t>
            </a:r>
          </a:p>
          <a:p>
            <a:pPr lvl="1"/>
            <a:r>
              <a:rPr lang="en-US" sz="3200" dirty="0"/>
              <a:t>Variational Auto-Encoder (</a:t>
            </a:r>
            <a:r>
              <a:rPr lang="en-US" sz="3200" b="1" dirty="0"/>
              <a:t>VAE</a:t>
            </a:r>
            <a:r>
              <a:rPr lang="en-US" sz="3200" dirty="0"/>
              <a:t>)</a:t>
            </a:r>
          </a:p>
          <a:p>
            <a:pPr marL="731520" lvl="1" indent="0">
              <a:buNone/>
            </a:pPr>
            <a:r>
              <a:rPr lang="en-US" sz="3200" dirty="0"/>
              <a:t>     (e.g., VQ-VAE2) </a:t>
            </a:r>
          </a:p>
          <a:p>
            <a:pPr lvl="1"/>
            <a:r>
              <a:rPr lang="en-US" sz="3200" dirty="0"/>
              <a:t>Flow-based models (e.g., </a:t>
            </a:r>
            <a:r>
              <a:rPr lang="en-US" sz="3200" dirty="0" err="1"/>
              <a:t>RealNVP</a:t>
            </a:r>
            <a:r>
              <a:rPr lang="en-US" sz="3200" dirty="0"/>
              <a:t>, Glow)…</a:t>
            </a:r>
          </a:p>
          <a:p>
            <a:pPr marL="731520" lvl="1" indent="0">
              <a:buNone/>
            </a:pPr>
            <a:r>
              <a:rPr lang="en-US" sz="3200" dirty="0"/>
              <a:t>…</a:t>
            </a:r>
          </a:p>
          <a:p>
            <a:pPr marL="731520" lvl="1" indent="0">
              <a:buNone/>
            </a:pPr>
            <a:endParaRPr lang="en-US" sz="3200" dirty="0"/>
          </a:p>
          <a:p>
            <a:pPr marL="731520" lvl="1" indent="0">
              <a:buNone/>
            </a:pPr>
            <a:endParaRPr lang="en-US" sz="32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E4E3E-4EAE-BC40-B557-59401BC36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320" y="2170584"/>
            <a:ext cx="2641457" cy="5424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F5ABA-9008-724E-BFC2-B7C4DEDF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</a:t>
            </a:fld>
            <a:endParaRPr lang="es-E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174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4"/>
    </mc:Choice>
    <mc:Fallback xmlns="">
      <p:transition spd="slow" advTm="44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E5E8E8-B970-1F45-A1D2-DD01B002D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8" y="1576777"/>
            <a:ext cx="12975336" cy="69305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2144ED-C43C-F140-865A-7B80632B43DB}"/>
              </a:ext>
            </a:extLst>
          </p:cNvPr>
          <p:cNvSpPr txBox="1"/>
          <p:nvPr/>
        </p:nvSpPr>
        <p:spPr>
          <a:xfrm>
            <a:off x="2633107" y="2566633"/>
            <a:ext cx="2241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single neuron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15AA7-FDFA-7D4E-B66E-F24B01FDFDBA}"/>
              </a:ext>
            </a:extLst>
          </p:cNvPr>
          <p:cNvSpPr txBox="1"/>
          <p:nvPr/>
        </p:nvSpPr>
        <p:spPr>
          <a:xfrm>
            <a:off x="5154960" y="1576785"/>
            <a:ext cx="188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D8DA3-2DCF-E841-8509-E9580DB4426F}"/>
              </a:ext>
            </a:extLst>
          </p:cNvPr>
          <p:cNvSpPr txBox="1"/>
          <p:nvPr/>
        </p:nvSpPr>
        <p:spPr>
          <a:xfrm>
            <a:off x="4722912" y="4889153"/>
            <a:ext cx="269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generated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CADBE-8A49-A94A-9D31-12FDEB94F72F}"/>
              </a:ext>
            </a:extLst>
          </p:cNvPr>
          <p:cNvSpPr txBox="1"/>
          <p:nvPr/>
        </p:nvSpPr>
        <p:spPr>
          <a:xfrm>
            <a:off x="3210744" y="6421741"/>
            <a:ext cx="147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37B2F2-0342-9349-8846-D145402631C0}"/>
                  </a:ext>
                </a:extLst>
              </p:cNvPr>
              <p:cNvSpPr txBox="1"/>
              <p:nvPr/>
            </p:nvSpPr>
            <p:spPr>
              <a:xfrm>
                <a:off x="762472" y="7192747"/>
                <a:ext cx="4523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37B2F2-0342-9349-8846-D14540263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72" y="7192747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7F0BEE0-3C62-2A43-874B-0B335426909D}"/>
              </a:ext>
            </a:extLst>
          </p:cNvPr>
          <p:cNvSpPr txBox="1"/>
          <p:nvPr/>
        </p:nvSpPr>
        <p:spPr>
          <a:xfrm>
            <a:off x="1541936" y="7454357"/>
            <a:ext cx="1611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F87675E-4926-3E45-BF70-BE7BF50F62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4"/>
          <a:stretch/>
        </p:blipFill>
        <p:spPr>
          <a:xfrm>
            <a:off x="1589336" y="7445487"/>
            <a:ext cx="1549400" cy="1555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CAA8B61-30A8-A845-BC01-697AE4D4602C}"/>
              </a:ext>
            </a:extLst>
          </p:cNvPr>
          <p:cNvSpPr>
            <a:spLocks/>
          </p:cNvSpPr>
          <p:nvPr/>
        </p:nvSpPr>
        <p:spPr>
          <a:xfrm>
            <a:off x="8166633" y="2044832"/>
            <a:ext cx="2011680" cy="1993392"/>
          </a:xfrm>
          <a:prstGeom prst="rect">
            <a:avLst/>
          </a:prstGeom>
          <a:solidFill>
            <a:srgbClr val="D63A33"/>
          </a:solidFill>
          <a:ln w="6350">
            <a:solidFill>
              <a:srgbClr val="000000"/>
            </a:solidFill>
            <a:miter lim="4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EC124D-FB10-4D4A-BE4D-58DB3F646E6E}"/>
              </a:ext>
            </a:extLst>
          </p:cNvPr>
          <p:cNvSpPr txBox="1"/>
          <p:nvPr/>
        </p:nvSpPr>
        <p:spPr>
          <a:xfrm>
            <a:off x="7673345" y="1576785"/>
            <a:ext cx="2998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turn</a:t>
            </a:r>
            <a:r>
              <a:rPr lang="zh-CN" altLang="en-US" sz="2800" dirty="0"/>
              <a:t> </a:t>
            </a:r>
            <a:r>
              <a:rPr lang="en-US" altLang="zh-CN" sz="2800" dirty="0"/>
              <a:t>off the</a:t>
            </a:r>
            <a:r>
              <a:rPr lang="zh-CN" altLang="en-US" sz="2800" dirty="0"/>
              <a:t> </a:t>
            </a:r>
            <a:r>
              <a:rPr lang="en-US" altLang="zh-CN" sz="2800" dirty="0"/>
              <a:t>neuron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56EFE-EDB5-BF49-9DD0-E9899133C1DF}"/>
              </a:ext>
            </a:extLst>
          </p:cNvPr>
          <p:cNvSpPr txBox="1"/>
          <p:nvPr/>
        </p:nvSpPr>
        <p:spPr>
          <a:xfrm>
            <a:off x="7459216" y="4889153"/>
            <a:ext cx="342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Image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neuron</a:t>
            </a:r>
            <a:r>
              <a:rPr lang="zh-CN" altLang="en-US" sz="2800" dirty="0"/>
              <a:t> </a:t>
            </a:r>
            <a:r>
              <a:rPr lang="en-US" altLang="zh-CN" sz="2800" dirty="0"/>
              <a:t>off</a:t>
            </a:r>
            <a:endParaRPr lang="en-US" sz="2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B64A1A6-D477-C548-A331-39787C98D84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633" y="5452064"/>
            <a:ext cx="2011680" cy="19751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ABE670EF-9D36-C749-90A1-17E649BA8EDF}"/>
              </a:ext>
            </a:extLst>
          </p:cNvPr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cause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82A8F1-23FF-B84C-BD08-980123AC7BE7}"/>
              </a:ext>
            </a:extLst>
          </p:cNvPr>
          <p:cNvSpPr txBox="1"/>
          <p:nvPr/>
        </p:nvSpPr>
        <p:spPr>
          <a:xfrm>
            <a:off x="4074840" y="7706380"/>
            <a:ext cx="1055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/>
              <a:t>[</a:t>
            </a:r>
            <a:r>
              <a:rPr lang="en-US" altLang="zh-CN" sz="2800" dirty="0" err="1"/>
              <a:t>Bau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Zhu,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Strobelt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Zhou,</a:t>
            </a:r>
            <a:r>
              <a:rPr lang="zh-CN" altLang="en-US" sz="2800" dirty="0"/>
              <a:t> </a:t>
            </a:r>
            <a:r>
              <a:rPr lang="en-US" altLang="zh-CN" sz="2800" dirty="0"/>
              <a:t>Tenenbaum,</a:t>
            </a:r>
            <a:r>
              <a:rPr lang="zh-CN" altLang="en-US" sz="2800" dirty="0"/>
              <a:t> </a:t>
            </a:r>
            <a:r>
              <a:rPr lang="en-US" altLang="zh-CN" sz="2800" dirty="0"/>
              <a:t>Freeman,</a:t>
            </a:r>
            <a:r>
              <a:rPr lang="zh-CN" altLang="en-US" sz="2800" dirty="0"/>
              <a:t> </a:t>
            </a:r>
            <a:r>
              <a:rPr lang="en-US" altLang="zh-CN" sz="2800" dirty="0"/>
              <a:t>Torralba.</a:t>
            </a:r>
            <a:r>
              <a:rPr lang="zh-CN" altLang="en-US" sz="2800" dirty="0"/>
              <a:t> </a:t>
            </a:r>
            <a:r>
              <a:rPr lang="en-US" altLang="zh-CN" sz="2800" dirty="0"/>
              <a:t>ICLR</a:t>
            </a:r>
            <a:r>
              <a:rPr lang="zh-CN" altLang="en-US" sz="2800" dirty="0"/>
              <a:t> </a:t>
            </a:r>
            <a:r>
              <a:rPr lang="en-US" altLang="zh-CN" sz="2800" dirty="0"/>
              <a:t>2019]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84D04B-1AE3-6945-A63C-B8D1C93C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5433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E5E8E8-B970-1F45-A1D2-DD01B002D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8" y="1576777"/>
            <a:ext cx="12975336" cy="69305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2144ED-C43C-F140-865A-7B80632B43DB}"/>
              </a:ext>
            </a:extLst>
          </p:cNvPr>
          <p:cNvSpPr txBox="1"/>
          <p:nvPr/>
        </p:nvSpPr>
        <p:spPr>
          <a:xfrm>
            <a:off x="2633107" y="2566633"/>
            <a:ext cx="2241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single neuron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15AA7-FDFA-7D4E-B66E-F24B01FDFDBA}"/>
              </a:ext>
            </a:extLst>
          </p:cNvPr>
          <p:cNvSpPr txBox="1"/>
          <p:nvPr/>
        </p:nvSpPr>
        <p:spPr>
          <a:xfrm>
            <a:off x="5154960" y="1576785"/>
            <a:ext cx="188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D8DA3-2DCF-E841-8509-E9580DB4426F}"/>
              </a:ext>
            </a:extLst>
          </p:cNvPr>
          <p:cNvSpPr txBox="1"/>
          <p:nvPr/>
        </p:nvSpPr>
        <p:spPr>
          <a:xfrm>
            <a:off x="4722912" y="4889153"/>
            <a:ext cx="269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generated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CADBE-8A49-A94A-9D31-12FDEB94F72F}"/>
              </a:ext>
            </a:extLst>
          </p:cNvPr>
          <p:cNvSpPr txBox="1"/>
          <p:nvPr/>
        </p:nvSpPr>
        <p:spPr>
          <a:xfrm>
            <a:off x="3210744" y="6421741"/>
            <a:ext cx="147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37B2F2-0342-9349-8846-D145402631C0}"/>
                  </a:ext>
                </a:extLst>
              </p:cNvPr>
              <p:cNvSpPr txBox="1"/>
              <p:nvPr/>
            </p:nvSpPr>
            <p:spPr>
              <a:xfrm>
                <a:off x="762472" y="7192747"/>
                <a:ext cx="4523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37B2F2-0342-9349-8846-D14540263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72" y="7192747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7F0BEE0-3C62-2A43-874B-0B335426909D}"/>
              </a:ext>
            </a:extLst>
          </p:cNvPr>
          <p:cNvSpPr txBox="1"/>
          <p:nvPr/>
        </p:nvSpPr>
        <p:spPr>
          <a:xfrm>
            <a:off x="1541936" y="7454357"/>
            <a:ext cx="1611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F87675E-4926-3E45-BF70-BE7BF50F62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4"/>
          <a:stretch/>
        </p:blipFill>
        <p:spPr>
          <a:xfrm>
            <a:off x="1589336" y="7445487"/>
            <a:ext cx="1549400" cy="155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4D5AC03-8570-064B-BA02-95C0172B1966}"/>
              </a:ext>
            </a:extLst>
          </p:cNvPr>
          <p:cNvSpPr>
            <a:spLocks/>
          </p:cNvSpPr>
          <p:nvPr/>
        </p:nvSpPr>
        <p:spPr>
          <a:xfrm>
            <a:off x="5074920" y="2026568"/>
            <a:ext cx="1993392" cy="1993392"/>
          </a:xfrm>
          <a:prstGeom prst="rect">
            <a:avLst/>
          </a:prstGeom>
          <a:solidFill>
            <a:srgbClr val="FAE938"/>
          </a:solidFill>
          <a:ln w="25400">
            <a:solidFill>
              <a:srgbClr val="000000"/>
            </a:solidFill>
            <a:miter lim="4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09A9B2-ED1A-E843-A075-BA9CE10DB2A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5433800"/>
            <a:ext cx="1993392" cy="19751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81D9D09-59C8-D443-9558-65A2D8B6FCDC}"/>
              </a:ext>
            </a:extLst>
          </p:cNvPr>
          <p:cNvSpPr>
            <a:spLocks/>
          </p:cNvSpPr>
          <p:nvPr/>
        </p:nvSpPr>
        <p:spPr>
          <a:xfrm>
            <a:off x="8166633" y="2044832"/>
            <a:ext cx="2011680" cy="1993392"/>
          </a:xfrm>
          <a:prstGeom prst="rect">
            <a:avLst/>
          </a:prstGeom>
          <a:solidFill>
            <a:srgbClr val="D63A33"/>
          </a:solidFill>
          <a:ln w="6350">
            <a:solidFill>
              <a:srgbClr val="000000"/>
            </a:solidFill>
            <a:miter lim="4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792B44-1D3B-A140-8575-62B1300DD3F1}"/>
              </a:ext>
            </a:extLst>
          </p:cNvPr>
          <p:cNvSpPr txBox="1"/>
          <p:nvPr/>
        </p:nvSpPr>
        <p:spPr>
          <a:xfrm>
            <a:off x="7673346" y="1576785"/>
            <a:ext cx="2998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turn</a:t>
            </a:r>
            <a:r>
              <a:rPr lang="zh-CN" altLang="en-US" sz="2800" dirty="0"/>
              <a:t> </a:t>
            </a:r>
            <a:r>
              <a:rPr lang="en-US" altLang="zh-CN" sz="2800" dirty="0"/>
              <a:t>off the</a:t>
            </a:r>
            <a:r>
              <a:rPr lang="zh-CN" altLang="en-US" sz="2800" dirty="0"/>
              <a:t> </a:t>
            </a:r>
            <a:r>
              <a:rPr lang="en-US" altLang="zh-CN" sz="2800" dirty="0"/>
              <a:t>neuron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4E9521-E1AE-EB40-A241-144C08543CB1}"/>
              </a:ext>
            </a:extLst>
          </p:cNvPr>
          <p:cNvSpPr txBox="1"/>
          <p:nvPr/>
        </p:nvSpPr>
        <p:spPr>
          <a:xfrm>
            <a:off x="7459216" y="4889153"/>
            <a:ext cx="342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Image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neuron</a:t>
            </a:r>
            <a:r>
              <a:rPr lang="zh-CN" altLang="en-US" sz="2800" dirty="0"/>
              <a:t> </a:t>
            </a:r>
            <a:r>
              <a:rPr lang="en-US" altLang="zh-CN" sz="2800" dirty="0"/>
              <a:t>off</a:t>
            </a:r>
            <a:endParaRPr lang="en-US" sz="28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93401D2-E7CB-0D4C-B134-239612DED2A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633" y="5452064"/>
            <a:ext cx="2011680" cy="19751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5F20B8F-BA12-7741-90C3-566F07ABE222}"/>
              </a:ext>
            </a:extLst>
          </p:cNvPr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cause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786563-118D-2C49-B5CD-B3AA5F023D56}"/>
              </a:ext>
            </a:extLst>
          </p:cNvPr>
          <p:cNvSpPr txBox="1"/>
          <p:nvPr/>
        </p:nvSpPr>
        <p:spPr>
          <a:xfrm>
            <a:off x="4074840" y="7706380"/>
            <a:ext cx="1055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/>
              <a:t>[</a:t>
            </a:r>
            <a:r>
              <a:rPr lang="en-US" altLang="zh-CN" sz="2800" dirty="0" err="1"/>
              <a:t>Bau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Zhu,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Strobelt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Zhou,</a:t>
            </a:r>
            <a:r>
              <a:rPr lang="zh-CN" altLang="en-US" sz="2800" dirty="0"/>
              <a:t> </a:t>
            </a:r>
            <a:r>
              <a:rPr lang="en-US" altLang="zh-CN" sz="2800" dirty="0"/>
              <a:t>Tenenbaum,</a:t>
            </a:r>
            <a:r>
              <a:rPr lang="zh-CN" altLang="en-US" sz="2800" dirty="0"/>
              <a:t> </a:t>
            </a:r>
            <a:r>
              <a:rPr lang="en-US" altLang="zh-CN" sz="2800" dirty="0"/>
              <a:t>Freeman,</a:t>
            </a:r>
            <a:r>
              <a:rPr lang="zh-CN" altLang="en-US" sz="2800" dirty="0"/>
              <a:t> </a:t>
            </a:r>
            <a:r>
              <a:rPr lang="en-US" altLang="zh-CN" sz="2800" dirty="0"/>
              <a:t>Torralba.</a:t>
            </a:r>
            <a:r>
              <a:rPr lang="zh-CN" altLang="en-US" sz="2800" dirty="0"/>
              <a:t> </a:t>
            </a:r>
            <a:r>
              <a:rPr lang="en-US" altLang="zh-CN" sz="2800" dirty="0"/>
              <a:t>ICLR</a:t>
            </a:r>
            <a:r>
              <a:rPr lang="zh-CN" altLang="en-US" sz="2800" dirty="0"/>
              <a:t> </a:t>
            </a:r>
            <a:r>
              <a:rPr lang="en-US" altLang="zh-CN" sz="2800" dirty="0"/>
              <a:t>2019]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282CA6-C123-7441-8B61-C7EF376A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070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E5E8E8-B970-1F45-A1D2-DD01B002D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8" y="1576777"/>
            <a:ext cx="12975336" cy="69305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2144ED-C43C-F140-865A-7B80632B43DB}"/>
              </a:ext>
            </a:extLst>
          </p:cNvPr>
          <p:cNvSpPr txBox="1"/>
          <p:nvPr/>
        </p:nvSpPr>
        <p:spPr>
          <a:xfrm>
            <a:off x="2633107" y="2566633"/>
            <a:ext cx="2241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single neuron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15AA7-FDFA-7D4E-B66E-F24B01FDFDBA}"/>
              </a:ext>
            </a:extLst>
          </p:cNvPr>
          <p:cNvSpPr txBox="1"/>
          <p:nvPr/>
        </p:nvSpPr>
        <p:spPr>
          <a:xfrm>
            <a:off x="5154960" y="1576785"/>
            <a:ext cx="188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featuremap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D8DA3-2DCF-E841-8509-E9580DB4426F}"/>
              </a:ext>
            </a:extLst>
          </p:cNvPr>
          <p:cNvSpPr txBox="1"/>
          <p:nvPr/>
        </p:nvSpPr>
        <p:spPr>
          <a:xfrm>
            <a:off x="4722912" y="4889153"/>
            <a:ext cx="269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generated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CADBE-8A49-A94A-9D31-12FDEB94F72F}"/>
              </a:ext>
            </a:extLst>
          </p:cNvPr>
          <p:cNvSpPr txBox="1"/>
          <p:nvPr/>
        </p:nvSpPr>
        <p:spPr>
          <a:xfrm>
            <a:off x="3210744" y="6421741"/>
            <a:ext cx="147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37B2F2-0342-9349-8846-D145402631C0}"/>
                  </a:ext>
                </a:extLst>
              </p:cNvPr>
              <p:cNvSpPr txBox="1"/>
              <p:nvPr/>
            </p:nvSpPr>
            <p:spPr>
              <a:xfrm>
                <a:off x="762472" y="7192747"/>
                <a:ext cx="4523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37B2F2-0342-9349-8846-D14540263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72" y="7192747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7F0BEE0-3C62-2A43-874B-0B335426909D}"/>
              </a:ext>
            </a:extLst>
          </p:cNvPr>
          <p:cNvSpPr txBox="1"/>
          <p:nvPr/>
        </p:nvSpPr>
        <p:spPr>
          <a:xfrm>
            <a:off x="1541936" y="7454357"/>
            <a:ext cx="1611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generator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F87675E-4926-3E45-BF70-BE7BF50F62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4"/>
          <a:stretch/>
        </p:blipFill>
        <p:spPr>
          <a:xfrm>
            <a:off x="1589336" y="7445487"/>
            <a:ext cx="1549400" cy="155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4D5AC03-8570-064B-BA02-95C0172B1966}"/>
              </a:ext>
            </a:extLst>
          </p:cNvPr>
          <p:cNvSpPr>
            <a:spLocks/>
          </p:cNvSpPr>
          <p:nvPr/>
        </p:nvSpPr>
        <p:spPr>
          <a:xfrm>
            <a:off x="11619497" y="2026568"/>
            <a:ext cx="1993392" cy="1993392"/>
          </a:xfrm>
          <a:prstGeom prst="rect">
            <a:avLst/>
          </a:prstGeom>
          <a:solidFill>
            <a:srgbClr val="FAE938"/>
          </a:solidFill>
          <a:ln w="25400">
            <a:solidFill>
              <a:srgbClr val="000000"/>
            </a:solidFill>
            <a:miter lim="4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09A9B2-ED1A-E843-A075-BA9CE10DB2A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497" y="5433800"/>
            <a:ext cx="1993392" cy="19751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81D9D09-59C8-D443-9558-65A2D8B6FCDC}"/>
              </a:ext>
            </a:extLst>
          </p:cNvPr>
          <p:cNvSpPr>
            <a:spLocks/>
          </p:cNvSpPr>
          <p:nvPr/>
        </p:nvSpPr>
        <p:spPr>
          <a:xfrm>
            <a:off x="8165592" y="2048256"/>
            <a:ext cx="2011680" cy="1993392"/>
          </a:xfrm>
          <a:prstGeom prst="rect">
            <a:avLst/>
          </a:prstGeom>
          <a:solidFill>
            <a:srgbClr val="D63A33"/>
          </a:solidFill>
          <a:ln w="6350">
            <a:solidFill>
              <a:srgbClr val="000000"/>
            </a:solidFill>
            <a:miter lim="4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93401D2-E7CB-0D4C-B134-239612DED2A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92" y="5449824"/>
            <a:ext cx="2011680" cy="19751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2F5FB17-BE70-7749-A1A3-0ED5278DA03D}"/>
              </a:ext>
            </a:extLst>
          </p:cNvPr>
          <p:cNvSpPr txBox="1"/>
          <p:nvPr/>
        </p:nvSpPr>
        <p:spPr>
          <a:xfrm>
            <a:off x="11129729" y="1576785"/>
            <a:ext cx="2972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turn</a:t>
            </a:r>
            <a:r>
              <a:rPr lang="zh-CN" altLang="en-US" sz="2800" dirty="0"/>
              <a:t> </a:t>
            </a:r>
            <a:r>
              <a:rPr lang="en-US" altLang="zh-CN" sz="2800" dirty="0"/>
              <a:t>on the</a:t>
            </a:r>
            <a:r>
              <a:rPr lang="zh-CN" altLang="en-US" sz="2800" dirty="0"/>
              <a:t> </a:t>
            </a:r>
            <a:r>
              <a:rPr lang="en-US" altLang="zh-CN" sz="2800" dirty="0"/>
              <a:t>neuron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58E037-9800-854A-9340-C123A2FB45C8}"/>
              </a:ext>
            </a:extLst>
          </p:cNvPr>
          <p:cNvSpPr txBox="1"/>
          <p:nvPr/>
        </p:nvSpPr>
        <p:spPr>
          <a:xfrm>
            <a:off x="10915600" y="4889153"/>
            <a:ext cx="340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Image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neuron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C90732-8FDD-5746-AC67-79165D28C4F1}"/>
              </a:ext>
            </a:extLst>
          </p:cNvPr>
          <p:cNvGrpSpPr/>
          <p:nvPr/>
        </p:nvGrpSpPr>
        <p:grpSpPr>
          <a:xfrm>
            <a:off x="9474605" y="7417207"/>
            <a:ext cx="3253840" cy="797004"/>
            <a:chOff x="9474605" y="7417207"/>
            <a:chExt cx="3253840" cy="7970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B5743D-3CF5-354E-AAB7-9C4946E22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39964" y="6324691"/>
              <a:ext cx="367668" cy="2552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2A9BDB-D6EA-0842-AAB6-F4CD7D8B9D16}"/>
                </a:ext>
              </a:extLst>
            </p:cNvPr>
            <p:cNvSpPr txBox="1"/>
            <p:nvPr/>
          </p:nvSpPr>
          <p:spPr>
            <a:xfrm>
              <a:off x="9474605" y="7690991"/>
              <a:ext cx="32538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/>
                <a:t>average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causal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effect</a:t>
              </a:r>
              <a:endParaRPr lang="en-US" sz="2800" dirty="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27ADA8-6367-0F46-99DD-4C08A6ED754A}"/>
              </a:ext>
            </a:extLst>
          </p:cNvPr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cause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9B811A-A672-2A44-9A33-9C0CD22216F1}"/>
              </a:ext>
            </a:extLst>
          </p:cNvPr>
          <p:cNvSpPr txBox="1"/>
          <p:nvPr/>
        </p:nvSpPr>
        <p:spPr>
          <a:xfrm>
            <a:off x="7673346" y="1576785"/>
            <a:ext cx="2998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turn</a:t>
            </a:r>
            <a:r>
              <a:rPr lang="zh-CN" altLang="en-US" sz="2800" dirty="0"/>
              <a:t> </a:t>
            </a:r>
            <a:r>
              <a:rPr lang="en-US" altLang="zh-CN" sz="2800" dirty="0"/>
              <a:t>off the</a:t>
            </a:r>
            <a:r>
              <a:rPr lang="zh-CN" altLang="en-US" sz="2800" dirty="0"/>
              <a:t> </a:t>
            </a:r>
            <a:r>
              <a:rPr lang="en-US" altLang="zh-CN" sz="2800" dirty="0"/>
              <a:t>neuron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2C208-5DEB-9A47-9043-D3B6C05CA337}"/>
              </a:ext>
            </a:extLst>
          </p:cNvPr>
          <p:cNvSpPr txBox="1"/>
          <p:nvPr/>
        </p:nvSpPr>
        <p:spPr>
          <a:xfrm>
            <a:off x="7459216" y="4889153"/>
            <a:ext cx="342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Image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neuron</a:t>
            </a:r>
            <a:r>
              <a:rPr lang="zh-CN" altLang="en-US" sz="2800" dirty="0"/>
              <a:t> </a:t>
            </a:r>
            <a:r>
              <a:rPr lang="en-US" altLang="zh-CN" sz="2800" dirty="0"/>
              <a:t>off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5C1C2-0F68-0E47-9690-FBB7C4FE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7960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ednesday.csail.mit.edu/davidbau/newdissect/dissect/figure/teaser/726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927" y="1947664"/>
            <a:ext cx="2743200" cy="2743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19" y="1947664"/>
            <a:ext cx="2743200" cy="2743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http://wednesday.csail.mit.edu/davidbau/newdissect/dissect/figure/teaser/767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0" y="1947664"/>
            <a:ext cx="2743200" cy="2743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3502" y="1947664"/>
            <a:ext cx="2743200" cy="27432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D3393E-1BE7-1F4E-9CD6-69495CDE08ED}"/>
              </a:ext>
            </a:extLst>
          </p:cNvPr>
          <p:cNvGrpSpPr/>
          <p:nvPr/>
        </p:nvGrpSpPr>
        <p:grpSpPr>
          <a:xfrm>
            <a:off x="1613927" y="4834880"/>
            <a:ext cx="11392775" cy="2743200"/>
            <a:chOff x="1613927" y="5050904"/>
            <a:chExt cx="11392775" cy="2743200"/>
          </a:xfrm>
        </p:grpSpPr>
        <p:pic>
          <p:nvPicPr>
            <p:cNvPr id="35" name="Picture 16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63502" y="5050904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http://wednesday.csail.mit.edu/davidbau/newdissect/dissect/figure/teaser/767-unit.png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1" y="5050904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7119" y="5050904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http://wednesday.csail.mit.edu/davidbau/newdissect/dissect/figure/teaser/726-unit.png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927" y="5050904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832134-B628-FC44-B44C-E11459849A7D}"/>
              </a:ext>
            </a:extLst>
          </p:cNvPr>
          <p:cNvGrpSpPr/>
          <p:nvPr/>
        </p:nvGrpSpPr>
        <p:grpSpPr>
          <a:xfrm>
            <a:off x="1613928" y="4834880"/>
            <a:ext cx="11392774" cy="2743200"/>
            <a:chOff x="1613928" y="5548064"/>
            <a:chExt cx="11392774" cy="2743200"/>
          </a:xfrm>
        </p:grpSpPr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F4363269-8C52-0B46-A89F-6A169A8E43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613928" y="5548064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0">
              <a:extLst>
                <a:ext uri="{FF2B5EF4-FFF2-40B4-BE49-F238E27FC236}">
                  <a16:creationId xmlns:a16="http://schemas.microsoft.com/office/drawing/2014/main" id="{0AD3FC7E-68EA-7F4B-87DA-1A33097BE0A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7119" y="5548064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2">
              <a:extLst>
                <a:ext uri="{FF2B5EF4-FFF2-40B4-BE49-F238E27FC236}">
                  <a16:creationId xmlns:a16="http://schemas.microsoft.com/office/drawing/2014/main" id="{93EE245B-0938-4D4A-B51D-F3BC5FEC4DD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380310" y="5548064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4">
              <a:extLst>
                <a:ext uri="{FF2B5EF4-FFF2-40B4-BE49-F238E27FC236}">
                  <a16:creationId xmlns:a16="http://schemas.microsoft.com/office/drawing/2014/main" id="{9379C424-2426-A147-8288-ECFF642B132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63502" y="5548064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2002E8-B07C-204B-974E-2F182229CC36}"/>
              </a:ext>
            </a:extLst>
          </p:cNvPr>
          <p:cNvGrpSpPr/>
          <p:nvPr/>
        </p:nvGrpSpPr>
        <p:grpSpPr>
          <a:xfrm>
            <a:off x="1613928" y="4834880"/>
            <a:ext cx="11392774" cy="2743200"/>
            <a:chOff x="1613928" y="7636296"/>
            <a:chExt cx="11392774" cy="2743200"/>
          </a:xfrm>
        </p:grpSpPr>
        <p:pic>
          <p:nvPicPr>
            <p:cNvPr id="18" name="Picture 26">
              <a:extLst>
                <a:ext uri="{FF2B5EF4-FFF2-40B4-BE49-F238E27FC236}">
                  <a16:creationId xmlns:a16="http://schemas.microsoft.com/office/drawing/2014/main" id="{64F23ACB-3A59-BC46-BB44-3DF91999479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613928" y="7636296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8">
              <a:extLst>
                <a:ext uri="{FF2B5EF4-FFF2-40B4-BE49-F238E27FC236}">
                  <a16:creationId xmlns:a16="http://schemas.microsoft.com/office/drawing/2014/main" id="{E4B544CB-1ACE-E84C-8249-75D47D27D46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7119" y="7636296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0">
              <a:extLst>
                <a:ext uri="{FF2B5EF4-FFF2-40B4-BE49-F238E27FC236}">
                  <a16:creationId xmlns:a16="http://schemas.microsoft.com/office/drawing/2014/main" id="{E829CD41-4D05-9343-B32D-90074B26CAF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380310" y="7636296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2">
              <a:extLst>
                <a:ext uri="{FF2B5EF4-FFF2-40B4-BE49-F238E27FC236}">
                  <a16:creationId xmlns:a16="http://schemas.microsoft.com/office/drawing/2014/main" id="{2D6D2031-0A7D-4243-A928-BE32238B72B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63502" y="7636296"/>
              <a:ext cx="2743200" cy="27432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9BBA5681-600E-CB40-9AA4-022C58E2B7E3}"/>
              </a:ext>
            </a:extLst>
          </p:cNvPr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dirty="0"/>
              <a:t>Which </a:t>
            </a:r>
            <a:r>
              <a:rPr lang="en-US" altLang="zh-CN" sz="6400" dirty="0"/>
              <a:t>neurons</a:t>
            </a:r>
            <a:r>
              <a:rPr lang="zh-CN" altLang="en-US" sz="6400" dirty="0"/>
              <a:t> </a:t>
            </a:r>
            <a:r>
              <a:rPr lang="en-US" altLang="zh-CN" sz="6400" b="1" dirty="0"/>
              <a:t>cause</a:t>
            </a:r>
            <a:r>
              <a:rPr lang="zh-CN" altLang="en-US" sz="6400" dirty="0"/>
              <a:t> </a:t>
            </a:r>
            <a:r>
              <a:rPr lang="en-US" altLang="zh-CN" sz="6400" dirty="0"/>
              <a:t>an</a:t>
            </a:r>
            <a:r>
              <a:rPr lang="zh-CN" altLang="en-US" sz="6400" dirty="0"/>
              <a:t> </a:t>
            </a:r>
            <a:r>
              <a:rPr lang="en-US" altLang="zh-CN" sz="6400" dirty="0"/>
              <a:t>object</a:t>
            </a:r>
            <a:r>
              <a:rPr lang="zh-CN" altLang="en-US" sz="6400" dirty="0"/>
              <a:t> </a:t>
            </a:r>
            <a:r>
              <a:rPr lang="en-US" altLang="zh-CN" sz="6400" dirty="0"/>
              <a:t>class?</a:t>
            </a:r>
            <a:endParaRPr lang="en-US" sz="6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DE204-665E-9E47-B005-C82D8906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3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Object-Scene</a:t>
            </a:r>
            <a:r>
              <a:rPr lang="zh-CN" altLang="en-US" sz="6400" dirty="0"/>
              <a:t> </a:t>
            </a:r>
            <a:r>
              <a:rPr lang="en-US" altLang="zh-CN" sz="6400" dirty="0"/>
              <a:t>Relationships</a:t>
            </a:r>
            <a:endParaRPr lang="en-US" sz="6400" dirty="0"/>
          </a:p>
        </p:txBody>
      </p:sp>
      <p:pic>
        <p:nvPicPr>
          <p:cNvPr id="31" name="Picture 2" descr="http://wednesday.csail.mit.edu/davidbau/newdissect/dissect/figure/confroom_ablation/person-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92" y="2460115"/>
            <a:ext cx="4519520" cy="4607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wednesday.csail.mit.edu/davidbau/newdissect/dissect/figure/confroom_ablation/person-70-ablat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88" y="2460115"/>
            <a:ext cx="4519520" cy="4607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94167" y="7022994"/>
            <a:ext cx="54420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00" dirty="0">
                <a:latin typeface="Calibri" charset="0"/>
                <a:ea typeface="Calibri" charset="0"/>
                <a:cs typeface="Calibri" charset="0"/>
              </a:rPr>
              <a:t>Turn off</a:t>
            </a:r>
            <a:r>
              <a:rPr lang="zh-CN" altLang="en-US" sz="4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200" b="1" dirty="0">
                <a:latin typeface="Calibri" charset="0"/>
                <a:ea typeface="Calibri" charset="0"/>
                <a:cs typeface="Calibri" charset="0"/>
              </a:rPr>
              <a:t>person</a:t>
            </a:r>
            <a:r>
              <a:rPr lang="zh-CN" altLang="en-US" sz="4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200" dirty="0">
                <a:latin typeface="Calibri" charset="0"/>
                <a:ea typeface="Calibri" charset="0"/>
                <a:cs typeface="Calibri" charset="0"/>
              </a:rPr>
              <a:t>neurons</a:t>
            </a:r>
            <a:endParaRPr lang="en-US" sz="4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1A1F0-C751-9341-852B-242D31F30597}"/>
              </a:ext>
            </a:extLst>
          </p:cNvPr>
          <p:cNvSpPr txBox="1"/>
          <p:nvPr/>
        </p:nvSpPr>
        <p:spPr>
          <a:xfrm>
            <a:off x="1205345" y="4779818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947CB-3132-E94A-BE3F-486797610585}"/>
              </a:ext>
            </a:extLst>
          </p:cNvPr>
          <p:cNvSpPr txBox="1"/>
          <p:nvPr/>
        </p:nvSpPr>
        <p:spPr>
          <a:xfrm>
            <a:off x="-1413164" y="4114800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5A66F-0C85-1D4A-9671-F2987032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825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ttp://wednesday.csail.mit.edu/davidbau/newdissect/dissect/figure/confroom_ablation/window-16-ablated.jpg">
            <a:extLst>
              <a:ext uri="{FF2B5EF4-FFF2-40B4-BE49-F238E27FC236}">
                <a16:creationId xmlns:a16="http://schemas.microsoft.com/office/drawing/2014/main" id="{4BF0B9BC-287C-E145-9662-12BD373B8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88" y="2460115"/>
            <a:ext cx="4521054" cy="46085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Object-Scene</a:t>
            </a:r>
            <a:r>
              <a:rPr lang="zh-CN" altLang="en-US" sz="6400" dirty="0"/>
              <a:t> </a:t>
            </a:r>
            <a:r>
              <a:rPr lang="en-US" altLang="zh-CN" sz="6400" dirty="0"/>
              <a:t>Relationships</a:t>
            </a:r>
            <a:endParaRPr lang="en-US" sz="6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48163" y="7022994"/>
            <a:ext cx="57356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00" dirty="0">
                <a:latin typeface="Calibri" charset="0"/>
                <a:ea typeface="Calibri" charset="0"/>
                <a:cs typeface="Calibri" charset="0"/>
              </a:rPr>
              <a:t>Turn off</a:t>
            </a:r>
            <a:r>
              <a:rPr lang="zh-CN" altLang="en-US" sz="4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200" b="1" dirty="0">
                <a:latin typeface="Calibri" charset="0"/>
                <a:ea typeface="Calibri" charset="0"/>
                <a:cs typeface="Calibri" charset="0"/>
              </a:rPr>
              <a:t>window</a:t>
            </a:r>
            <a:r>
              <a:rPr lang="zh-CN" altLang="en-US" sz="4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200" dirty="0">
                <a:latin typeface="Calibri" charset="0"/>
                <a:ea typeface="Calibri" charset="0"/>
                <a:cs typeface="Calibri" charset="0"/>
              </a:rPr>
              <a:t>neurons</a:t>
            </a:r>
            <a:endParaRPr lang="en-US" sz="42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Picture 7" descr="http://wednesday.csail.mit.edu/davidbau/newdissect/dissect/figure/confroom_ablation/window-16.jpg">
            <a:extLst>
              <a:ext uri="{FF2B5EF4-FFF2-40B4-BE49-F238E27FC236}">
                <a16:creationId xmlns:a16="http://schemas.microsoft.com/office/drawing/2014/main" id="{DDD3E1FC-142F-3741-AAE0-57164738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92" y="2460115"/>
            <a:ext cx="4521054" cy="46085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9A54E-F109-9D43-8957-881EB3ED3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105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http://wednesday.csail.mit.edu/davidbau/newdissect/dissect/figure/confroom_ablation/table-275-ablated.jpg">
            <a:extLst>
              <a:ext uri="{FF2B5EF4-FFF2-40B4-BE49-F238E27FC236}">
                <a16:creationId xmlns:a16="http://schemas.microsoft.com/office/drawing/2014/main" id="{5BC18CFF-C448-B543-9966-EB37DA2E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88" y="2460115"/>
            <a:ext cx="4521054" cy="46085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http://wednesday.csail.mit.edu/davidbau/newdissect/dissect/figure/confroom_ablation/table-275.jpg">
            <a:extLst>
              <a:ext uri="{FF2B5EF4-FFF2-40B4-BE49-F238E27FC236}">
                <a16:creationId xmlns:a16="http://schemas.microsoft.com/office/drawing/2014/main" id="{AF8E3962-051F-7F48-BDB6-128A8C5B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92" y="2460115"/>
            <a:ext cx="4521054" cy="46085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Object-Scene</a:t>
            </a:r>
            <a:r>
              <a:rPr lang="zh-CN" altLang="en-US" sz="6400" dirty="0"/>
              <a:t> </a:t>
            </a:r>
            <a:r>
              <a:rPr lang="en-US" altLang="zh-CN" sz="6400" dirty="0"/>
              <a:t>Relationships</a:t>
            </a:r>
            <a:endParaRPr lang="en-US" sz="6400" dirty="0"/>
          </a:p>
        </p:txBody>
      </p:sp>
      <p:sp>
        <p:nvSpPr>
          <p:cNvPr id="12" name="TextBox 11"/>
          <p:cNvSpPr txBox="1"/>
          <p:nvPr/>
        </p:nvSpPr>
        <p:spPr>
          <a:xfrm>
            <a:off x="4794798" y="7022994"/>
            <a:ext cx="50423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00" dirty="0">
                <a:latin typeface="Calibri" charset="0"/>
                <a:ea typeface="Calibri" charset="0"/>
                <a:cs typeface="Calibri" charset="0"/>
              </a:rPr>
              <a:t>Turn off</a:t>
            </a:r>
            <a:r>
              <a:rPr lang="zh-CN" altLang="en-US" sz="4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200" b="1" dirty="0">
                <a:latin typeface="Calibri" charset="0"/>
                <a:ea typeface="Calibri" charset="0"/>
                <a:cs typeface="Calibri" charset="0"/>
              </a:rPr>
              <a:t>table</a:t>
            </a:r>
            <a:r>
              <a:rPr lang="zh-CN" altLang="en-US" sz="4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200" dirty="0">
                <a:latin typeface="Calibri" charset="0"/>
                <a:ea typeface="Calibri" charset="0"/>
                <a:cs typeface="Calibri" charset="0"/>
              </a:rPr>
              <a:t>neurons</a:t>
            </a:r>
            <a:endParaRPr lang="en-US" sz="42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8652DB-DF54-8047-AE4D-53B2BBCE0F30}"/>
              </a:ext>
            </a:extLst>
          </p:cNvPr>
          <p:cNvCxnSpPr>
            <a:cxnSpLocks/>
          </p:cNvCxnSpPr>
          <p:nvPr/>
        </p:nvCxnSpPr>
        <p:spPr>
          <a:xfrm>
            <a:off x="4002832" y="3981080"/>
            <a:ext cx="402553" cy="457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B85AF-DB78-7947-892C-F140E73D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26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9" descr="http://wednesday.csail.mit.edu/davidbau/newdissect/dissect/figure/confroom_ablation/chair-122-ablated.jpg">
            <a:extLst>
              <a:ext uri="{FF2B5EF4-FFF2-40B4-BE49-F238E27FC236}">
                <a16:creationId xmlns:a16="http://schemas.microsoft.com/office/drawing/2014/main" id="{9A6CD60C-B6FA-F44C-989E-9D0A956C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88" y="2460115"/>
            <a:ext cx="4521054" cy="46085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7" descr="http://wednesday.csail.mit.edu/davidbau/newdissect/dissect/figure/confroom_ablation/chair-122.jpg">
            <a:extLst>
              <a:ext uri="{FF2B5EF4-FFF2-40B4-BE49-F238E27FC236}">
                <a16:creationId xmlns:a16="http://schemas.microsoft.com/office/drawing/2014/main" id="{6FFF9996-FF8E-2042-A214-2C7D5C7AD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92" y="2460115"/>
            <a:ext cx="4521054" cy="46085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Object-Scene</a:t>
            </a:r>
            <a:r>
              <a:rPr lang="zh-CN" altLang="en-US" sz="6400" dirty="0"/>
              <a:t> </a:t>
            </a:r>
            <a:r>
              <a:rPr lang="en-US" altLang="zh-CN" sz="6400" dirty="0"/>
              <a:t>Relationships</a:t>
            </a:r>
            <a:endParaRPr lang="en-US" sz="6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08326" y="7022994"/>
            <a:ext cx="50152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00" dirty="0">
                <a:latin typeface="Calibri" charset="0"/>
                <a:ea typeface="Calibri" charset="0"/>
                <a:cs typeface="Calibri" charset="0"/>
              </a:rPr>
              <a:t>Turn off</a:t>
            </a:r>
            <a:r>
              <a:rPr lang="zh-CN" altLang="en-US" sz="4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200" b="1" dirty="0">
                <a:latin typeface="Calibri" charset="0"/>
                <a:ea typeface="Calibri" charset="0"/>
                <a:cs typeface="Calibri" charset="0"/>
              </a:rPr>
              <a:t>chair</a:t>
            </a:r>
            <a:r>
              <a:rPr lang="zh-CN" altLang="en-US" sz="4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200" dirty="0">
                <a:latin typeface="Calibri" charset="0"/>
                <a:ea typeface="Calibri" charset="0"/>
                <a:cs typeface="Calibri" charset="0"/>
              </a:rPr>
              <a:t>neurons</a:t>
            </a:r>
            <a:endParaRPr lang="en-US" sz="4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C3B7F-CFD7-2C44-BF49-8083F6A4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824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Object-Scene</a:t>
            </a:r>
            <a:r>
              <a:rPr lang="zh-CN" altLang="en-US" sz="6400" dirty="0"/>
              <a:t> </a:t>
            </a:r>
            <a:r>
              <a:rPr lang="en-US" altLang="zh-CN" sz="6400" dirty="0"/>
              <a:t>Relationships</a:t>
            </a:r>
            <a:endParaRPr lang="en-US" sz="6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5B72AF-1234-8B48-B323-46377B4A1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5"/>
          <a:stretch/>
        </p:blipFill>
        <p:spPr>
          <a:xfrm>
            <a:off x="2743200" y="2116378"/>
            <a:ext cx="9144000" cy="55112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A630B3-D164-9246-A173-CFFDBA0B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0662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014F4C-05DA-F946-AC3F-12A6A1C77C1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292" y="2460115"/>
            <a:ext cx="4517136" cy="46085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8C54F008-D2F0-7145-97D1-ED7D954EB47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5588" y="2460115"/>
            <a:ext cx="4517136" cy="46085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Object-Scene</a:t>
            </a:r>
            <a:r>
              <a:rPr lang="zh-CN" altLang="en-US" sz="6400" dirty="0"/>
              <a:t> </a:t>
            </a:r>
            <a:r>
              <a:rPr lang="en-US" altLang="zh-CN" sz="6400" dirty="0"/>
              <a:t>Relationships</a:t>
            </a:r>
            <a:endParaRPr lang="en-US" sz="6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506E71-3D7A-9641-9B06-5BD628FFB184}"/>
              </a:ext>
            </a:extLst>
          </p:cNvPr>
          <p:cNvSpPr txBox="1"/>
          <p:nvPr/>
        </p:nvSpPr>
        <p:spPr>
          <a:xfrm>
            <a:off x="1256971" y="7068691"/>
            <a:ext cx="12116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C000"/>
                </a:solidFill>
              </a:rPr>
              <a:t>Yellow</a:t>
            </a:r>
            <a:r>
              <a:rPr lang="zh-CN" altLang="en-US" sz="3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box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sz="3600" dirty="0"/>
              <a:t>highlight every location </a:t>
            </a:r>
            <a:r>
              <a:rPr lang="en-US" altLang="zh-CN" sz="3600" dirty="0"/>
              <a:t>where</a:t>
            </a:r>
            <a:r>
              <a:rPr lang="zh-CN" altLang="en-US" sz="3600" dirty="0"/>
              <a:t> </a:t>
            </a:r>
            <a:r>
              <a:rPr lang="en-US" altLang="zh-CN" sz="3600" dirty="0"/>
              <a:t>we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insert</a:t>
            </a:r>
            <a:r>
              <a:rPr lang="zh-CN" altLang="en-US" sz="3600" dirty="0"/>
              <a:t> </a:t>
            </a:r>
            <a:r>
              <a:rPr lang="en-US" altLang="zh-CN" sz="3600" dirty="0"/>
              <a:t>doors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1B2014-D917-F14F-8173-36002E13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805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9B4C-F96B-D243-9E29-BDC16D29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024CC-F296-F14D-85D0-A8DA671A8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method: Optimizing the image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</a:t>
            </a:r>
          </a:p>
          <a:p>
            <a:r>
              <a:rPr lang="en-US" dirty="0"/>
              <a:t>New method: Optimizing the latent code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97FF3-F6DC-C24D-B89C-125EDCED0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52" y="3178696"/>
            <a:ext cx="5641349" cy="1014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61D02-BD4E-C943-9294-1CF96AB98BFD}"/>
              </a:ext>
            </a:extLst>
          </p:cNvPr>
          <p:cNvSpPr txBox="1"/>
          <p:nvPr/>
        </p:nvSpPr>
        <p:spPr>
          <a:xfrm>
            <a:off x="6883152" y="3970784"/>
            <a:ext cx="98135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9E7A8-8990-704F-B4C9-3A60F9D5A03B}"/>
              </a:ext>
            </a:extLst>
          </p:cNvPr>
          <p:cNvSpPr txBox="1"/>
          <p:nvPr/>
        </p:nvSpPr>
        <p:spPr>
          <a:xfrm>
            <a:off x="7099176" y="2658815"/>
            <a:ext cx="248106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constraint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41311-26A4-B34A-A1B0-17506F9BF2E8}"/>
              </a:ext>
            </a:extLst>
          </p:cNvPr>
          <p:cNvSpPr txBox="1"/>
          <p:nvPr/>
        </p:nvSpPr>
        <p:spPr>
          <a:xfrm>
            <a:off x="8219689" y="3948769"/>
            <a:ext cx="104541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3BABF-1DFA-4B41-BA0C-66518CAC5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35" y="6118858"/>
            <a:ext cx="6048673" cy="82858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73926C-B85B-4E44-A32A-723134161829}"/>
              </a:ext>
            </a:extLst>
          </p:cNvPr>
          <p:cNvCxnSpPr>
            <a:stCxn id="7" idx="0"/>
          </p:cNvCxnSpPr>
          <p:nvPr/>
        </p:nvCxnSpPr>
        <p:spPr>
          <a:xfrm flipV="1">
            <a:off x="7373832" y="3754760"/>
            <a:ext cx="13376" cy="216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414364-CD89-5046-9539-108E578AAC6C}"/>
              </a:ext>
            </a:extLst>
          </p:cNvPr>
          <p:cNvCxnSpPr>
            <a:cxnSpLocks/>
          </p:cNvCxnSpPr>
          <p:nvPr/>
        </p:nvCxnSpPr>
        <p:spPr>
          <a:xfrm flipH="1" flipV="1">
            <a:off x="8626269" y="3803526"/>
            <a:ext cx="70723" cy="195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83EDB9-E785-084A-9444-837B2AA0E1EE}"/>
              </a:ext>
            </a:extLst>
          </p:cNvPr>
          <p:cNvCxnSpPr>
            <a:cxnSpLocks/>
          </p:cNvCxnSpPr>
          <p:nvPr/>
        </p:nvCxnSpPr>
        <p:spPr>
          <a:xfrm>
            <a:off x="8035280" y="3108924"/>
            <a:ext cx="0" cy="265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A726F1-69DF-EB44-87ED-5E531F759D6E}"/>
              </a:ext>
            </a:extLst>
          </p:cNvPr>
          <p:cNvSpPr txBox="1"/>
          <p:nvPr/>
        </p:nvSpPr>
        <p:spPr>
          <a:xfrm>
            <a:off x="6623979" y="5445599"/>
            <a:ext cx="248106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AB52EB-9206-6541-A2FB-915F12C5989F}"/>
              </a:ext>
            </a:extLst>
          </p:cNvPr>
          <p:cNvCxnSpPr>
            <a:cxnSpLocks/>
          </p:cNvCxnSpPr>
          <p:nvPr/>
        </p:nvCxnSpPr>
        <p:spPr>
          <a:xfrm>
            <a:off x="7560083" y="5895708"/>
            <a:ext cx="0" cy="265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971A02-1DFC-EF45-854A-1E72D6367324}"/>
              </a:ext>
            </a:extLst>
          </p:cNvPr>
          <p:cNvSpPr txBox="1"/>
          <p:nvPr/>
        </p:nvSpPr>
        <p:spPr>
          <a:xfrm>
            <a:off x="6373303" y="6942429"/>
            <a:ext cx="98135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CE97FD-F514-0B4A-AF72-C4C41E693193}"/>
              </a:ext>
            </a:extLst>
          </p:cNvPr>
          <p:cNvCxnSpPr>
            <a:stCxn id="20" idx="0"/>
          </p:cNvCxnSpPr>
          <p:nvPr/>
        </p:nvCxnSpPr>
        <p:spPr>
          <a:xfrm flipV="1">
            <a:off x="6863983" y="6726405"/>
            <a:ext cx="13376" cy="216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D2FD3C-7720-CC47-9DE7-68C61C4CCA47}"/>
              </a:ext>
            </a:extLst>
          </p:cNvPr>
          <p:cNvSpPr txBox="1"/>
          <p:nvPr/>
        </p:nvSpPr>
        <p:spPr>
          <a:xfrm>
            <a:off x="8296545" y="6920414"/>
            <a:ext cx="19516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Latent code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786C28-A77F-D748-9B49-11BA47E8A49E}"/>
              </a:ext>
            </a:extLst>
          </p:cNvPr>
          <p:cNvCxnSpPr>
            <a:cxnSpLocks/>
          </p:cNvCxnSpPr>
          <p:nvPr/>
        </p:nvCxnSpPr>
        <p:spPr>
          <a:xfrm flipH="1" flipV="1">
            <a:off x="8703125" y="6775171"/>
            <a:ext cx="70723" cy="195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4FB76F-294D-8041-933C-D0C92A5A4042}"/>
              </a:ext>
            </a:extLst>
          </p:cNvPr>
          <p:cNvSpPr txBox="1"/>
          <p:nvPr/>
        </p:nvSpPr>
        <p:spPr>
          <a:xfrm>
            <a:off x="7380520" y="7527162"/>
            <a:ext cx="172643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5AD1D6-ECF5-0640-8D89-E30A4DE4BB83}"/>
              </a:ext>
            </a:extLst>
          </p:cNvPr>
          <p:cNvCxnSpPr>
            <a:cxnSpLocks/>
          </p:cNvCxnSpPr>
          <p:nvPr/>
        </p:nvCxnSpPr>
        <p:spPr>
          <a:xfrm flipH="1" flipV="1">
            <a:off x="8035196" y="6752849"/>
            <a:ext cx="21265" cy="8176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95AF8-02CA-144E-919B-D0BD3ABF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113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8" grpId="0"/>
      <p:bldP spid="20" grpId="0"/>
      <p:bldP spid="22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02420-D1F7-EB4F-8EC1-A9645B91D23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292" y="2460115"/>
            <a:ext cx="4517136" cy="46085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09F6FED-6210-3A44-A992-7AC9825BE23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5588" y="2460115"/>
            <a:ext cx="4517136" cy="46085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Object-Scene</a:t>
            </a:r>
            <a:r>
              <a:rPr lang="zh-CN" altLang="en-US" sz="6400" dirty="0"/>
              <a:t> </a:t>
            </a:r>
            <a:r>
              <a:rPr lang="en-US" altLang="zh-CN" sz="6400" dirty="0"/>
              <a:t>Relationships</a:t>
            </a:r>
            <a:endParaRPr lang="en-US" sz="6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506E71-3D7A-9641-9B06-5BD628FFB184}"/>
              </a:ext>
            </a:extLst>
          </p:cNvPr>
          <p:cNvSpPr txBox="1"/>
          <p:nvPr/>
        </p:nvSpPr>
        <p:spPr>
          <a:xfrm>
            <a:off x="1256971" y="7068691"/>
            <a:ext cx="12116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C000"/>
                </a:solidFill>
              </a:rPr>
              <a:t>Yellow</a:t>
            </a:r>
            <a:r>
              <a:rPr lang="zh-CN" altLang="en-US" sz="3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box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sz="3600" dirty="0"/>
              <a:t>highlight every location </a:t>
            </a:r>
            <a:r>
              <a:rPr lang="en-US" altLang="zh-CN" sz="3600" dirty="0"/>
              <a:t>where</a:t>
            </a:r>
            <a:r>
              <a:rPr lang="zh-CN" altLang="en-US" sz="3600" dirty="0"/>
              <a:t> </a:t>
            </a:r>
            <a:r>
              <a:rPr lang="en-US" altLang="zh-CN" sz="3600" dirty="0"/>
              <a:t>we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insert</a:t>
            </a:r>
            <a:r>
              <a:rPr lang="zh-CN" altLang="en-US" sz="3600" dirty="0"/>
              <a:t> </a:t>
            </a:r>
            <a:r>
              <a:rPr lang="en-US" altLang="zh-CN" sz="3600" dirty="0"/>
              <a:t>doors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61100D-2154-A74D-A1E6-D1F9D2E1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813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481966"/>
            <a:ext cx="1463040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Object-Scene</a:t>
            </a:r>
            <a:r>
              <a:rPr lang="zh-CN" altLang="en-US" sz="6400" dirty="0"/>
              <a:t> </a:t>
            </a:r>
            <a:r>
              <a:rPr lang="en-US" altLang="zh-CN" sz="6400" dirty="0"/>
              <a:t>Relationships</a:t>
            </a:r>
            <a:endParaRPr lang="en-US" sz="6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7FF5C-A206-E943-B190-3D858F2CD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" t="3473" r="6495" b="4848"/>
          <a:stretch/>
        </p:blipFill>
        <p:spPr>
          <a:xfrm>
            <a:off x="2680094" y="2113789"/>
            <a:ext cx="9270212" cy="55138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85C6D-E70F-0145-8706-97856A47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2099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0" descr="http://wednesday.csail.mit.edu/davidbau/newdissect/dissect/figure/artifact/image_4972_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89" y="2632286"/>
            <a:ext cx="5486400" cy="41148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http://wednesday.csail.mit.edu/davidbau/newdissect/dissect/figure/artifact/image_4972_2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89" y="2632286"/>
            <a:ext cx="5486400" cy="41148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6AA56D9-8AAF-F248-B511-B72DA4CA0943}"/>
              </a:ext>
            </a:extLst>
          </p:cNvPr>
          <p:cNvGrpSpPr/>
          <p:nvPr/>
        </p:nvGrpSpPr>
        <p:grpSpPr>
          <a:xfrm>
            <a:off x="8124138" y="2374324"/>
            <a:ext cx="6265007" cy="5167709"/>
            <a:chOff x="8124138" y="2374324"/>
            <a:chExt cx="6265007" cy="5167709"/>
          </a:xfrm>
        </p:grpSpPr>
        <p:sp>
          <p:nvSpPr>
            <p:cNvPr id="28" name="TextBox 27"/>
            <p:cNvSpPr txBox="1"/>
            <p:nvPr/>
          </p:nvSpPr>
          <p:spPr>
            <a:xfrm>
              <a:off x="8683352" y="6957258"/>
              <a:ext cx="57057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Calibri" charset="0"/>
                  <a:ea typeface="Calibri" charset="0"/>
                  <a:cs typeface="Calibri" charset="0"/>
                </a:rPr>
                <a:t>Example</a:t>
              </a:r>
              <a:r>
                <a:rPr lang="zh-CN" altLang="en-US" sz="320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3200" dirty="0">
                  <a:latin typeface="Calibri" charset="0"/>
                  <a:ea typeface="Calibri" charset="0"/>
                  <a:cs typeface="Calibri" charset="0"/>
                </a:rPr>
                <a:t>artifact-causing</a:t>
              </a:r>
              <a:r>
                <a:rPr lang="zh-CN" altLang="en-US" sz="320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dirty="0"/>
                <a:t>neurons</a:t>
              </a:r>
              <a:endParaRPr lang="en-US" sz="3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A0FB28-9251-B54A-ADBE-E88FB8AB3878}"/>
                </a:ext>
              </a:extLst>
            </p:cNvPr>
            <p:cNvGrpSpPr/>
            <p:nvPr/>
          </p:nvGrpSpPr>
          <p:grpSpPr>
            <a:xfrm>
              <a:off x="8124138" y="2374324"/>
              <a:ext cx="6262751" cy="4680266"/>
              <a:chOff x="6381041" y="2374324"/>
              <a:chExt cx="6262751" cy="4680266"/>
            </a:xfrm>
          </p:grpSpPr>
          <p:pic>
            <p:nvPicPr>
              <p:cNvPr id="27" name="Picture 4" descr="http://wednesday.csail.mit.edu/davidbau/newdissect/dissect/figure/artifact/unit-231-top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124"/>
              <a:stretch/>
            </p:blipFill>
            <p:spPr bwMode="auto">
              <a:xfrm>
                <a:off x="6972456" y="5007580"/>
                <a:ext cx="5671336" cy="1956500"/>
              </a:xfrm>
              <a:prstGeom prst="rect">
                <a:avLst/>
              </a:prstGeom>
              <a:ln w="12700">
                <a:solidFill>
                  <a:srgbClr val="000000"/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6381041" y="4834880"/>
                <a:ext cx="646331" cy="2219710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pPr algn="ctr"/>
                <a:r>
                  <a:rPr lang="en-US" altLang="zh-CN" sz="3000" dirty="0">
                    <a:latin typeface="Calibri" charset="0"/>
                    <a:ea typeface="Calibri" charset="0"/>
                    <a:cs typeface="Calibri" charset="0"/>
                  </a:rPr>
                  <a:t>Neuron </a:t>
                </a:r>
                <a:r>
                  <a:rPr lang="zh-CN" altLang="en-US" sz="30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3000" dirty="0">
                    <a:latin typeface="Calibri" charset="0"/>
                    <a:ea typeface="Calibri" charset="0"/>
                    <a:cs typeface="Calibri" charset="0"/>
                  </a:rPr>
                  <a:t>#231</a:t>
                </a:r>
                <a:endParaRPr lang="en-US" sz="3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26" name="Picture 25" descr="http://wednesday.csail.mit.edu/davidbau/newdissect/dissect/figure/artifact/unit-63-top.jp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124"/>
              <a:stretch/>
            </p:blipFill>
            <p:spPr bwMode="auto">
              <a:xfrm>
                <a:off x="6972456" y="2415292"/>
                <a:ext cx="5671336" cy="1956500"/>
              </a:xfrm>
              <a:prstGeom prst="rect">
                <a:avLst/>
              </a:prstGeom>
              <a:ln w="12700">
                <a:solidFill>
                  <a:srgbClr val="000000"/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381041" y="2374324"/>
                <a:ext cx="646331" cy="1956500"/>
              </a:xfrm>
              <a:prstGeom prst="rect">
                <a:avLst/>
              </a:prstGeom>
              <a:noFill/>
            </p:spPr>
            <p:txBody>
              <a:bodyPr vert="vert"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latin typeface="Calibri" charset="0"/>
                    <a:ea typeface="Calibri" charset="0"/>
                    <a:cs typeface="Calibri" charset="0"/>
                  </a:rPr>
                  <a:t>Neuron</a:t>
                </a:r>
                <a:r>
                  <a:rPr lang="zh-CN" altLang="en-US" sz="30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3000" dirty="0">
                    <a:latin typeface="Calibri" charset="0"/>
                    <a:ea typeface="Calibri" charset="0"/>
                    <a:cs typeface="Calibri" charset="0"/>
                  </a:rPr>
                  <a:t>#63</a:t>
                </a:r>
                <a:endParaRPr lang="en-US" sz="3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sp>
        <p:nvSpPr>
          <p:cNvPr id="41" name="Title 1"/>
          <p:cNvSpPr txBox="1">
            <a:spLocks/>
          </p:cNvSpPr>
          <p:nvPr/>
        </p:nvSpPr>
        <p:spPr>
          <a:xfrm>
            <a:off x="883920" y="481966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>
                <a:latin typeface="Calibri" charset="0"/>
                <a:ea typeface="Calibri" charset="0"/>
                <a:cs typeface="Calibri" charset="0"/>
              </a:rPr>
              <a:t>Debugging</a:t>
            </a:r>
            <a:r>
              <a:rPr lang="zh-CN" altLang="en-US" sz="6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400" dirty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6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400" dirty="0">
                <a:latin typeface="Calibri" charset="0"/>
                <a:ea typeface="Calibri" charset="0"/>
                <a:cs typeface="Calibri" charset="0"/>
              </a:rPr>
              <a:t>Improving</a:t>
            </a:r>
            <a:r>
              <a:rPr lang="zh-CN" altLang="en-US" sz="6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400" dirty="0">
                <a:latin typeface="Calibri" charset="0"/>
                <a:ea typeface="Calibri" charset="0"/>
                <a:cs typeface="Calibri" charset="0"/>
              </a:rPr>
              <a:t>Models</a:t>
            </a:r>
            <a:endParaRPr lang="en-US" sz="6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BE766-89B9-E743-9BD7-20EFFDD313EA}"/>
              </a:ext>
            </a:extLst>
          </p:cNvPr>
          <p:cNvSpPr txBox="1"/>
          <p:nvPr/>
        </p:nvSpPr>
        <p:spPr>
          <a:xfrm>
            <a:off x="2708966" y="6957258"/>
            <a:ext cx="3654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Images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artifacts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146A94-F167-7C41-952E-522F921304A7}"/>
              </a:ext>
            </a:extLst>
          </p:cNvPr>
          <p:cNvSpPr txBox="1"/>
          <p:nvPr/>
        </p:nvSpPr>
        <p:spPr>
          <a:xfrm>
            <a:off x="1322691" y="6957258"/>
            <a:ext cx="642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Turning off</a:t>
            </a:r>
            <a:r>
              <a:rPr lang="zh-CN" altLang="en-US" sz="3200" dirty="0"/>
              <a:t> </a:t>
            </a:r>
            <a:r>
              <a:rPr lang="en-US" altLang="zh-CN" sz="3200" dirty="0"/>
              <a:t>neurons</a:t>
            </a:r>
            <a:r>
              <a:rPr lang="zh-CN" altLang="en-US" sz="3200" dirty="0"/>
              <a:t> </a:t>
            </a:r>
            <a:r>
              <a:rPr lang="en-US" altLang="zh-CN" sz="3200" dirty="0"/>
              <a:t>removes</a:t>
            </a:r>
            <a:r>
              <a:rPr lang="zh-CN" altLang="en-US" sz="3200" dirty="0"/>
              <a:t> </a:t>
            </a:r>
            <a:r>
              <a:rPr lang="en-US" altLang="zh-CN" sz="3200" dirty="0"/>
              <a:t>artifacts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402670-2201-F649-BBD5-A6801808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549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Interactive Painting</a:t>
            </a:r>
            <a:endParaRPr lang="en-US" sz="6400" dirty="0"/>
          </a:p>
        </p:txBody>
      </p:sp>
      <p:pic>
        <p:nvPicPr>
          <p:cNvPr id="2" name="demo1_slow2.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778" y="2314600"/>
            <a:ext cx="6314334" cy="50718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22553D-0D14-4846-BEBD-BE6A28B3FAB0}"/>
              </a:ext>
            </a:extLst>
          </p:cNvPr>
          <p:cNvSpPr txBox="1">
            <a:spLocks/>
          </p:cNvSpPr>
          <p:nvPr/>
        </p:nvSpPr>
        <p:spPr>
          <a:xfrm>
            <a:off x="6701143" y="1853566"/>
            <a:ext cx="7921236" cy="3710136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/>
              <a:t>Online Demo</a:t>
            </a:r>
          </a:p>
          <a:p>
            <a:r>
              <a:rPr lang="en-US" sz="6000" dirty="0">
                <a:hlinkClick r:id="rId6" tooltip="http://bit.ly/ganpaint"/>
              </a:rPr>
              <a:t>http://bit.ly/ganpaint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D2C6C-4B22-3944-AE43-AE0DA6227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83" y="4593877"/>
            <a:ext cx="2469956" cy="25452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35CEF-950A-CA4F-BEB9-E97AF426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349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o_effect2_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122" y="2314600"/>
            <a:ext cx="6635022" cy="515434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Interactive Painting</a:t>
            </a:r>
            <a:endParaRPr lang="en-US" sz="6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4D2AD6-E53C-AE45-8F46-4487C46EEA53}"/>
              </a:ext>
            </a:extLst>
          </p:cNvPr>
          <p:cNvSpPr txBox="1">
            <a:spLocks/>
          </p:cNvSpPr>
          <p:nvPr/>
        </p:nvSpPr>
        <p:spPr>
          <a:xfrm>
            <a:off x="6701143" y="1853566"/>
            <a:ext cx="7921236" cy="3710136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/>
              <a:t>Online Demo</a:t>
            </a:r>
          </a:p>
          <a:p>
            <a:r>
              <a:rPr lang="en-US" sz="6000" dirty="0">
                <a:hlinkClick r:id="rId6" tooltip="http://bit.ly/ganpaint"/>
              </a:rPr>
              <a:t>http://bit.ly/ganpaint</a:t>
            </a:r>
            <a:endParaRPr lang="en-US" sz="6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91AF44-96ED-224F-A74C-A73EDD801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83" y="4593877"/>
            <a:ext cx="2469956" cy="25452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A3361-6FB2-A943-9352-7997226BF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735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1747FF-963D-9B41-9D97-D11300AB6BFF}"/>
              </a:ext>
            </a:extLst>
          </p:cNvPr>
          <p:cNvGrpSpPr/>
          <p:nvPr/>
        </p:nvGrpSpPr>
        <p:grpSpPr>
          <a:xfrm>
            <a:off x="9853480" y="1819308"/>
            <a:ext cx="4536000" cy="5175812"/>
            <a:chOff x="9853480" y="1819308"/>
            <a:chExt cx="4536000" cy="5175812"/>
          </a:xfrm>
        </p:grpSpPr>
        <p:pic>
          <p:nvPicPr>
            <p:cNvPr id="3733" name="pasted-image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3480" y="1819308"/>
              <a:ext cx="4536000" cy="45720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hape 3133">
                  <a:extLst>
                    <a:ext uri="{FF2B5EF4-FFF2-40B4-BE49-F238E27FC236}">
                      <a16:creationId xmlns:a16="http://schemas.microsoft.com/office/drawing/2014/main" id="{9F83C276-D69F-6A4F-90C6-48C8827D8F2F}"/>
                    </a:ext>
                  </a:extLst>
                </p:cNvPr>
                <p:cNvSpPr/>
                <p:nvPr/>
              </p:nvSpPr>
              <p:spPr>
                <a:xfrm>
                  <a:off x="10400143" y="6420347"/>
                  <a:ext cx="3442674" cy="57477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30480" tIns="30480" rIns="30480" bIns="30480" anchor="ctr">
                  <a:spAutoFit/>
                </a:bodyPr>
                <a:lstStyle>
                  <a:lvl1pPr>
                    <a:defRPr sz="3500" b="0"/>
                  </a:lvl1pPr>
                </a:lstStyle>
                <a:p>
                  <a:pPr algn="ctr"/>
                  <a:r>
                    <a:rPr lang="en-US" altLang="zh-CN" sz="3200" dirty="0"/>
                    <a:t>Editing</a:t>
                  </a:r>
                  <a:r>
                    <a:rPr lang="zh-CN" altLang="en-US" sz="3200" dirty="0"/>
                    <a:t> </a:t>
                  </a:r>
                  <a:r>
                    <a:rPr lang="en-US" altLang="zh-CN" sz="3200" dirty="0"/>
                    <a:t>with</a:t>
                  </a:r>
                  <a:r>
                    <a:rPr lang="zh-CN" altLang="en-US" sz="3200" dirty="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and</m:t>
                      </m:r>
                      <m:acc>
                        <m:accPr>
                          <m:chr m:val="̂"/>
                          <m:ctrlPr>
                            <a:rPr lang="zh-CN" altLang="en-US" sz="32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32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a14:m>
                  <a:endParaRPr sz="3200" dirty="0"/>
                </a:p>
              </p:txBody>
            </p:sp>
          </mc:Choice>
          <mc:Fallback xmlns="">
            <p:sp>
              <p:nvSpPr>
                <p:cNvPr id="9" name="Shape 3133">
                  <a:extLst>
                    <a:ext uri="{FF2B5EF4-FFF2-40B4-BE49-F238E27FC236}">
                      <a16:creationId xmlns:a16="http://schemas.microsoft.com/office/drawing/2014/main" id="{9F83C276-D69F-6A4F-90C6-48C8827D8F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143" y="6420347"/>
                  <a:ext cx="3442674" cy="574773"/>
                </a:xfrm>
                <a:prstGeom prst="rect">
                  <a:avLst/>
                </a:prstGeom>
                <a:blipFill>
                  <a:blip r:embed="rId4"/>
                  <a:stretch>
                    <a:fillRect l="-5515" t="-13043" r="-2574" b="-34783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85F876-002B-7545-B3F9-D8CE18ED637C}"/>
              </a:ext>
            </a:extLst>
          </p:cNvPr>
          <p:cNvSpPr txBox="1"/>
          <p:nvPr/>
        </p:nvSpPr>
        <p:spPr>
          <a:xfrm>
            <a:off x="14335635" y="7715200"/>
            <a:ext cx="295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/>
              <a:t>]</a:t>
            </a:r>
            <a:endParaRPr lang="en-US" sz="2800" dirty="0"/>
          </a:p>
        </p:txBody>
      </p:sp>
      <p:pic>
        <p:nvPicPr>
          <p:cNvPr id="3731" name="pasted-image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59" y="1831638"/>
            <a:ext cx="4536281" cy="4572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hape 3133">
                <a:extLst>
                  <a:ext uri="{FF2B5EF4-FFF2-40B4-BE49-F238E27FC236}">
                    <a16:creationId xmlns:a16="http://schemas.microsoft.com/office/drawing/2014/main" id="{BFDBBFE2-7EC4-CF42-8A9F-767A5A93E5F3}"/>
                  </a:ext>
                </a:extLst>
              </p:cNvPr>
              <p:cNvSpPr/>
              <p:nvPr/>
            </p:nvSpPr>
            <p:spPr>
              <a:xfrm>
                <a:off x="6135872" y="6420347"/>
                <a:ext cx="2358659" cy="5539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0480" tIns="30480" rIns="30480" bIns="30480" anchor="ctr">
                <a:spAutoFit/>
              </a:bodyPr>
              <a:lstStyle>
                <a:lvl1pPr>
                  <a:defRPr sz="3500" b="0"/>
                </a:lvl1pPr>
              </a:lstStyle>
              <a:p>
                <a:pPr algn="ctr"/>
                <a:r>
                  <a:rPr lang="en-US" altLang="zh-CN" sz="3200" dirty="0"/>
                  <a:t>Editing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with</a:t>
                </a:r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endParaRPr sz="3200" dirty="0"/>
              </a:p>
            </p:txBody>
          </p:sp>
        </mc:Choice>
        <mc:Fallback xmlns="">
          <p:sp>
            <p:nvSpPr>
              <p:cNvPr id="11" name="Shape 3133">
                <a:extLst>
                  <a:ext uri="{FF2B5EF4-FFF2-40B4-BE49-F238E27FC236}">
                    <a16:creationId xmlns:a16="http://schemas.microsoft.com/office/drawing/2014/main" id="{BFDBBFE2-7EC4-CF42-8A9F-767A5A93E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872" y="6420347"/>
                <a:ext cx="2358659" cy="553998"/>
              </a:xfrm>
              <a:prstGeom prst="rect">
                <a:avLst/>
              </a:prstGeom>
              <a:blipFill>
                <a:blip r:embed="rId6"/>
                <a:stretch>
                  <a:fillRect l="-8021" t="-15909" r="-2139" b="-3636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E7F63FF-E760-3645-B276-154D3323852A}"/>
              </a:ext>
            </a:extLst>
          </p:cNvPr>
          <p:cNvGrpSpPr/>
          <p:nvPr/>
        </p:nvGrpSpPr>
        <p:grpSpPr>
          <a:xfrm>
            <a:off x="240779" y="1831638"/>
            <a:ext cx="4536281" cy="5142707"/>
            <a:chOff x="240779" y="1831638"/>
            <a:chExt cx="4536281" cy="5142707"/>
          </a:xfrm>
        </p:grpSpPr>
        <p:pic>
          <p:nvPicPr>
            <p:cNvPr id="3730" name="pasted-image.tif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79" y="1831638"/>
              <a:ext cx="4536281" cy="45720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4" name="Shape 3142">
              <a:extLst>
                <a:ext uri="{FF2B5EF4-FFF2-40B4-BE49-F238E27FC236}">
                  <a16:creationId xmlns:a16="http://schemas.microsoft.com/office/drawing/2014/main" id="{17C915EC-903C-FB44-A525-4530CB3BA67C}"/>
                </a:ext>
              </a:extLst>
            </p:cNvPr>
            <p:cNvSpPr/>
            <p:nvPr/>
          </p:nvSpPr>
          <p:spPr>
            <a:xfrm>
              <a:off x="528700" y="6420347"/>
              <a:ext cx="3960439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0480" tIns="30480" rIns="30480" bIns="30480" anchor="ctr">
              <a:spAutoFit/>
            </a:bodyPr>
            <a:lstStyle/>
            <a:p>
              <a:pPr algn="ctr"/>
              <a:r>
                <a:rPr sz="3200" dirty="0"/>
                <a:t>Original image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+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edits</a:t>
              </a:r>
              <a:endParaRPr sz="32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44EAF9-F245-3F41-A34C-101E600FDFF5}"/>
              </a:ext>
            </a:extLst>
          </p:cNvPr>
          <p:cNvSpPr txBox="1"/>
          <p:nvPr/>
        </p:nvSpPr>
        <p:spPr>
          <a:xfrm>
            <a:off x="230042" y="7706380"/>
            <a:ext cx="14400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/>
              <a:t>Semantic</a:t>
            </a:r>
            <a:r>
              <a:rPr lang="zh-CN" altLang="en-US" sz="2800" dirty="0"/>
              <a:t> </a:t>
            </a:r>
            <a:r>
              <a:rPr lang="en-US" altLang="zh-CN" sz="2800" dirty="0"/>
              <a:t>Photo</a:t>
            </a:r>
            <a:r>
              <a:rPr lang="zh-CN" altLang="en-US" sz="2800" dirty="0"/>
              <a:t> </a:t>
            </a:r>
            <a:r>
              <a:rPr lang="en-US" altLang="zh-CN" sz="2800" dirty="0"/>
              <a:t>Manipulation</a:t>
            </a:r>
            <a:r>
              <a:rPr lang="zh-CN" altLang="en-US" sz="2800" dirty="0"/>
              <a:t> </a:t>
            </a:r>
            <a:r>
              <a:rPr lang="en-US" altLang="zh-CN" sz="2800" dirty="0"/>
              <a:t>[</a:t>
            </a:r>
            <a:r>
              <a:rPr lang="en-US" altLang="zh-CN" sz="2800" dirty="0" err="1"/>
              <a:t>Bau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 err="1"/>
              <a:t>Strobelt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Peebles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Wulff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Zhou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Zhu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Torralba,</a:t>
            </a:r>
            <a:r>
              <a:rPr lang="zh-CN" altLang="en-US" sz="2800" dirty="0"/>
              <a:t> </a:t>
            </a:r>
            <a:r>
              <a:rPr lang="en-US" altLang="zh-CN" sz="2800" b="1" dirty="0"/>
              <a:t>SIGGRAPH</a:t>
            </a:r>
            <a:r>
              <a:rPr lang="zh-CN" altLang="en-US" sz="2800" dirty="0"/>
              <a:t> </a:t>
            </a:r>
            <a:r>
              <a:rPr lang="en-US" altLang="zh-CN" sz="2800" dirty="0"/>
              <a:t>2019]</a:t>
            </a:r>
            <a:endParaRPr lang="en-US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869F83-D7B1-FE4D-A8D2-5B5456065510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Manipulating</a:t>
            </a:r>
            <a:r>
              <a:rPr lang="zh-CN" altLang="en-US" sz="6400" dirty="0"/>
              <a:t> </a:t>
            </a:r>
            <a:r>
              <a:rPr lang="en-US" altLang="zh-CN" sz="6400" dirty="0"/>
              <a:t>a</a:t>
            </a:r>
            <a:r>
              <a:rPr lang="zh-CN" altLang="en-US" sz="6400" dirty="0"/>
              <a:t> </a:t>
            </a:r>
            <a:r>
              <a:rPr lang="en-US" altLang="zh-CN" sz="6400" dirty="0"/>
              <a:t>Real</a:t>
            </a:r>
            <a:r>
              <a:rPr lang="zh-CN" altLang="en-US" sz="6400" dirty="0"/>
              <a:t> </a:t>
            </a:r>
            <a:r>
              <a:rPr lang="en-US" altLang="zh-CN" sz="6400" dirty="0"/>
              <a:t>Photo</a:t>
            </a:r>
            <a:endParaRPr lang="en-US" sz="6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79CCD-994C-1149-BAE1-A3165C5373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339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432183D-1D53-3F49-9785-60089A33F0ED}"/>
              </a:ext>
            </a:extLst>
          </p:cNvPr>
          <p:cNvGrpSpPr/>
          <p:nvPr/>
        </p:nvGrpSpPr>
        <p:grpSpPr>
          <a:xfrm>
            <a:off x="9853480" y="1837308"/>
            <a:ext cx="4536000" cy="5147424"/>
            <a:chOff x="9853480" y="1837308"/>
            <a:chExt cx="4536000" cy="5147424"/>
          </a:xfrm>
        </p:grpSpPr>
        <p:pic>
          <p:nvPicPr>
            <p:cNvPr id="3733" name="pasted-image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3480" y="1837308"/>
              <a:ext cx="4536000" cy="45360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9" name="Shape 3133">
              <a:extLst>
                <a:ext uri="{FF2B5EF4-FFF2-40B4-BE49-F238E27FC236}">
                  <a16:creationId xmlns:a16="http://schemas.microsoft.com/office/drawing/2014/main" id="{9F83C276-D69F-6A4F-90C6-48C8827D8F2F}"/>
                </a:ext>
              </a:extLst>
            </p:cNvPr>
            <p:cNvSpPr/>
            <p:nvPr/>
          </p:nvSpPr>
          <p:spPr>
            <a:xfrm>
              <a:off x="10970491" y="6430734"/>
              <a:ext cx="2301977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  </a:ext>
            </a:extLst>
          </p:spPr>
          <p:txBody>
            <a:bodyPr wrap="none" lIns="30480" tIns="30480" rIns="30480" bIns="30480" anchor="ctr">
              <a:spAutoFit/>
            </a:bodyPr>
            <a:lstStyle>
              <a:lvl1pPr>
                <a:defRPr sz="3500" b="0"/>
              </a:lvl1pPr>
            </a:lstStyle>
            <a:p>
              <a:pPr algn="ctr"/>
              <a:r>
                <a:rPr lang="en-US" altLang="zh-CN" sz="3200" dirty="0"/>
                <a:t>Output result</a:t>
              </a:r>
              <a:endParaRPr sz="3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4FEED7-9723-1E44-B962-096244817034}"/>
              </a:ext>
            </a:extLst>
          </p:cNvPr>
          <p:cNvGrpSpPr/>
          <p:nvPr/>
        </p:nvGrpSpPr>
        <p:grpSpPr>
          <a:xfrm>
            <a:off x="5047059" y="1849497"/>
            <a:ext cx="4536281" cy="5124848"/>
            <a:chOff x="5047059" y="1849497"/>
            <a:chExt cx="4536281" cy="5124848"/>
          </a:xfrm>
        </p:grpSpPr>
        <p:pic>
          <p:nvPicPr>
            <p:cNvPr id="3731" name="pasted-image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7059" y="1849497"/>
              <a:ext cx="4536281" cy="4536281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1" name="Shape 3133">
              <a:extLst>
                <a:ext uri="{FF2B5EF4-FFF2-40B4-BE49-F238E27FC236}">
                  <a16:creationId xmlns:a16="http://schemas.microsoft.com/office/drawing/2014/main" id="{BFDBBFE2-7EC4-CF42-8A9F-767A5A93E5F3}"/>
                </a:ext>
              </a:extLst>
            </p:cNvPr>
            <p:cNvSpPr/>
            <p:nvPr/>
          </p:nvSpPr>
          <p:spPr>
            <a:xfrm>
              <a:off x="6028893" y="6420347"/>
              <a:ext cx="2572628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  </a:ext>
            </a:extLst>
          </p:spPr>
          <p:txBody>
            <a:bodyPr wrap="none" lIns="30480" tIns="30480" rIns="30480" bIns="30480" anchor="ctr">
              <a:spAutoFit/>
            </a:bodyPr>
            <a:lstStyle>
              <a:lvl1pPr>
                <a:defRPr sz="3500" b="0"/>
              </a:lvl1pPr>
            </a:lstStyle>
            <a:p>
              <a:pPr algn="ctr"/>
              <a:r>
                <a:rPr lang="en-US" altLang="zh-CN" sz="3200" dirty="0"/>
                <a:t>Remove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chairs</a:t>
              </a:r>
              <a:r>
                <a:rPr lang="zh-CN" altLang="en-US" sz="3200" dirty="0"/>
                <a:t> </a:t>
              </a:r>
              <a:endParaRPr sz="3200" dirty="0"/>
            </a:p>
          </p:txBody>
        </p:sp>
      </p:grpSp>
      <p:pic>
        <p:nvPicPr>
          <p:cNvPr id="3730" name="pasted-image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79" y="1834673"/>
            <a:ext cx="4536281" cy="456592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" name="Shape 3142">
            <a:extLst>
              <a:ext uri="{FF2B5EF4-FFF2-40B4-BE49-F238E27FC236}">
                <a16:creationId xmlns:a16="http://schemas.microsoft.com/office/drawing/2014/main" id="{17C915EC-903C-FB44-A525-4530CB3BA67C}"/>
              </a:ext>
            </a:extLst>
          </p:cNvPr>
          <p:cNvSpPr/>
          <p:nvPr/>
        </p:nvSpPr>
        <p:spPr>
          <a:xfrm>
            <a:off x="528700" y="6420347"/>
            <a:ext cx="396043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480" tIns="30480" rIns="30480" bIns="30480" anchor="ctr">
            <a:spAutoFit/>
          </a:bodyPr>
          <a:lstStyle/>
          <a:p>
            <a:pPr algn="ctr"/>
            <a:r>
              <a:rPr lang="en-US" altLang="zh-CN" sz="3200" dirty="0"/>
              <a:t>Input</a:t>
            </a:r>
            <a:r>
              <a:rPr lang="zh-CN" altLang="en-US" sz="3200" dirty="0"/>
              <a:t> </a:t>
            </a:r>
            <a:r>
              <a:rPr lang="en-US" altLang="zh-CN" sz="3200" dirty="0"/>
              <a:t>image</a:t>
            </a:r>
            <a:endParaRPr sz="3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869F83-D7B1-FE4D-A8D2-5B5456065510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Manipulating</a:t>
            </a:r>
            <a:r>
              <a:rPr lang="zh-CN" altLang="en-US" sz="6400" dirty="0"/>
              <a:t> </a:t>
            </a:r>
            <a:r>
              <a:rPr lang="en-US" altLang="zh-CN" sz="6400" dirty="0"/>
              <a:t>a</a:t>
            </a:r>
            <a:r>
              <a:rPr lang="zh-CN" altLang="en-US" sz="6400" dirty="0"/>
              <a:t> </a:t>
            </a:r>
            <a:r>
              <a:rPr lang="en-US" altLang="zh-CN" sz="6400" dirty="0"/>
              <a:t>Real</a:t>
            </a:r>
            <a:r>
              <a:rPr lang="zh-CN" altLang="en-US" sz="6400" dirty="0"/>
              <a:t> </a:t>
            </a:r>
            <a:r>
              <a:rPr lang="en-US" altLang="zh-CN" sz="6400" dirty="0"/>
              <a:t>Photo</a:t>
            </a:r>
            <a:endParaRPr lang="en-US" sz="6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17EF66-C55E-8845-9279-EA04E60B1AF8}"/>
              </a:ext>
            </a:extLst>
          </p:cNvPr>
          <p:cNvSpPr txBox="1"/>
          <p:nvPr/>
        </p:nvSpPr>
        <p:spPr>
          <a:xfrm>
            <a:off x="230042" y="7706380"/>
            <a:ext cx="14400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/>
              <a:t>Semantic</a:t>
            </a:r>
            <a:r>
              <a:rPr lang="zh-CN" altLang="en-US" sz="2800" dirty="0"/>
              <a:t> </a:t>
            </a:r>
            <a:r>
              <a:rPr lang="en-US" altLang="zh-CN" sz="2800" dirty="0"/>
              <a:t>Photo</a:t>
            </a:r>
            <a:r>
              <a:rPr lang="zh-CN" altLang="en-US" sz="2800" dirty="0"/>
              <a:t> </a:t>
            </a:r>
            <a:r>
              <a:rPr lang="en-US" altLang="zh-CN" sz="2800" dirty="0"/>
              <a:t>Manipulation</a:t>
            </a:r>
            <a:r>
              <a:rPr lang="zh-CN" altLang="en-US" sz="2800" dirty="0"/>
              <a:t> </a:t>
            </a:r>
            <a:r>
              <a:rPr lang="en-US" altLang="zh-CN" sz="2800" dirty="0"/>
              <a:t>[</a:t>
            </a:r>
            <a:r>
              <a:rPr lang="en-US" altLang="zh-CN" sz="2800" dirty="0" err="1"/>
              <a:t>Bau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 err="1"/>
              <a:t>Strobelt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Peebles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Wulff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Zhou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Zhu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Torralba,</a:t>
            </a:r>
            <a:r>
              <a:rPr lang="zh-CN" altLang="en-US" sz="2800" dirty="0"/>
              <a:t> </a:t>
            </a:r>
            <a:r>
              <a:rPr lang="en-US" altLang="zh-CN" sz="2800" b="1" dirty="0"/>
              <a:t>SIGGRAPH</a:t>
            </a:r>
            <a:r>
              <a:rPr lang="zh-CN" altLang="en-US" sz="2800" dirty="0"/>
              <a:t> </a:t>
            </a:r>
            <a:r>
              <a:rPr lang="en-US" altLang="zh-CN" sz="2800" dirty="0"/>
              <a:t>2019]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A2C44-C1EC-2D4D-9D70-15C92DC86F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7378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6208DAB-F66C-8248-A6A2-81AC9B64D2E6}"/>
              </a:ext>
            </a:extLst>
          </p:cNvPr>
          <p:cNvGrpSpPr/>
          <p:nvPr/>
        </p:nvGrpSpPr>
        <p:grpSpPr>
          <a:xfrm>
            <a:off x="9853480" y="1837308"/>
            <a:ext cx="4536000" cy="5147424"/>
            <a:chOff x="9853480" y="1837308"/>
            <a:chExt cx="4536000" cy="5147424"/>
          </a:xfrm>
        </p:grpSpPr>
        <p:pic>
          <p:nvPicPr>
            <p:cNvPr id="3733" name="pasted-image.tif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3480" y="1837308"/>
              <a:ext cx="4536000" cy="4536000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9" name="Shape 3133">
              <a:extLst>
                <a:ext uri="{FF2B5EF4-FFF2-40B4-BE49-F238E27FC236}">
                  <a16:creationId xmlns:a16="http://schemas.microsoft.com/office/drawing/2014/main" id="{9F83C276-D69F-6A4F-90C6-48C8827D8F2F}"/>
                </a:ext>
              </a:extLst>
            </p:cNvPr>
            <p:cNvSpPr/>
            <p:nvPr/>
          </p:nvSpPr>
          <p:spPr>
            <a:xfrm>
              <a:off x="10970491" y="6430734"/>
              <a:ext cx="2301977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  </a:ext>
            </a:extLst>
          </p:spPr>
          <p:txBody>
            <a:bodyPr wrap="none" lIns="30480" tIns="30480" rIns="30480" bIns="30480" anchor="ctr">
              <a:spAutoFit/>
            </a:bodyPr>
            <a:lstStyle>
              <a:lvl1pPr>
                <a:defRPr sz="3500" b="0"/>
              </a:lvl1pPr>
            </a:lstStyle>
            <a:p>
              <a:pPr algn="ctr"/>
              <a:r>
                <a:rPr lang="en-US" altLang="zh-CN" sz="3200" dirty="0"/>
                <a:t>Output result</a:t>
              </a:r>
              <a:endParaRPr sz="3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A3D0DB-DC2B-DC48-A4D0-126FCC1D8145}"/>
              </a:ext>
            </a:extLst>
          </p:cNvPr>
          <p:cNvGrpSpPr/>
          <p:nvPr/>
        </p:nvGrpSpPr>
        <p:grpSpPr>
          <a:xfrm>
            <a:off x="5047059" y="1849497"/>
            <a:ext cx="4536281" cy="5124848"/>
            <a:chOff x="5047059" y="1849497"/>
            <a:chExt cx="4536281" cy="5124848"/>
          </a:xfrm>
        </p:grpSpPr>
        <p:pic>
          <p:nvPicPr>
            <p:cNvPr id="3731" name="pasted-image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7059" y="1849497"/>
              <a:ext cx="4536281" cy="4536281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1" name="Shape 3133">
              <a:extLst>
                <a:ext uri="{FF2B5EF4-FFF2-40B4-BE49-F238E27FC236}">
                  <a16:creationId xmlns:a16="http://schemas.microsoft.com/office/drawing/2014/main" id="{BFDBBFE2-7EC4-CF42-8A9F-767A5A93E5F3}"/>
                </a:ext>
              </a:extLst>
            </p:cNvPr>
            <p:cNvSpPr/>
            <p:nvPr/>
          </p:nvSpPr>
          <p:spPr>
            <a:xfrm>
              <a:off x="6160118" y="6420347"/>
              <a:ext cx="2310184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  </a:ext>
            </a:extLst>
          </p:spPr>
          <p:txBody>
            <a:bodyPr wrap="none" lIns="30480" tIns="30480" rIns="30480" bIns="30480" anchor="ctr">
              <a:spAutoFit/>
            </a:bodyPr>
            <a:lstStyle>
              <a:lvl1pPr>
                <a:defRPr sz="3500" b="0"/>
              </a:lvl1pPr>
            </a:lstStyle>
            <a:p>
              <a:pPr algn="ctr"/>
              <a:r>
                <a:rPr lang="en-US" altLang="zh-CN" sz="3200" dirty="0"/>
                <a:t>Add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windows</a:t>
              </a:r>
              <a:endParaRPr sz="3200" dirty="0"/>
            </a:p>
          </p:txBody>
        </p:sp>
      </p:grpSp>
      <p:pic>
        <p:nvPicPr>
          <p:cNvPr id="3730" name="pasted-image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79" y="1834673"/>
            <a:ext cx="4536280" cy="456592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" name="Shape 3142">
            <a:extLst>
              <a:ext uri="{FF2B5EF4-FFF2-40B4-BE49-F238E27FC236}">
                <a16:creationId xmlns:a16="http://schemas.microsoft.com/office/drawing/2014/main" id="{17C915EC-903C-FB44-A525-4530CB3BA67C}"/>
              </a:ext>
            </a:extLst>
          </p:cNvPr>
          <p:cNvSpPr/>
          <p:nvPr/>
        </p:nvSpPr>
        <p:spPr>
          <a:xfrm>
            <a:off x="528700" y="6420347"/>
            <a:ext cx="396043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480" tIns="30480" rIns="30480" bIns="30480" anchor="ctr">
            <a:spAutoFit/>
          </a:bodyPr>
          <a:lstStyle/>
          <a:p>
            <a:pPr algn="ctr"/>
            <a:r>
              <a:rPr lang="en-US" altLang="zh-CN" sz="3200" dirty="0"/>
              <a:t>Input</a:t>
            </a:r>
            <a:r>
              <a:rPr lang="zh-CN" altLang="en-US" sz="3200" dirty="0"/>
              <a:t> </a:t>
            </a:r>
            <a:r>
              <a:rPr lang="en-US" altLang="zh-CN" sz="3200" dirty="0"/>
              <a:t>image</a:t>
            </a:r>
            <a:endParaRPr sz="3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869F83-D7B1-FE4D-A8D2-5B5456065510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Manipulating</a:t>
            </a:r>
            <a:r>
              <a:rPr lang="zh-CN" altLang="en-US" sz="6400" dirty="0"/>
              <a:t> </a:t>
            </a:r>
            <a:r>
              <a:rPr lang="en-US" altLang="zh-CN" sz="6400" dirty="0"/>
              <a:t>a</a:t>
            </a:r>
            <a:r>
              <a:rPr lang="zh-CN" altLang="en-US" sz="6400" dirty="0"/>
              <a:t> </a:t>
            </a:r>
            <a:r>
              <a:rPr lang="en-US" altLang="zh-CN" sz="6400" dirty="0"/>
              <a:t>Real</a:t>
            </a:r>
            <a:r>
              <a:rPr lang="zh-CN" altLang="en-US" sz="6400" dirty="0"/>
              <a:t> </a:t>
            </a:r>
            <a:r>
              <a:rPr lang="en-US" altLang="zh-CN" sz="6400" dirty="0"/>
              <a:t>Photo</a:t>
            </a:r>
            <a:endParaRPr lang="en-US" sz="6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50FD3-1C35-504D-A8E1-7EA3C1A23FC2}"/>
              </a:ext>
            </a:extLst>
          </p:cNvPr>
          <p:cNvSpPr txBox="1"/>
          <p:nvPr/>
        </p:nvSpPr>
        <p:spPr>
          <a:xfrm>
            <a:off x="230042" y="7706380"/>
            <a:ext cx="14400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/>
              <a:t>Semantic</a:t>
            </a:r>
            <a:r>
              <a:rPr lang="zh-CN" altLang="en-US" sz="2800" dirty="0"/>
              <a:t> </a:t>
            </a:r>
            <a:r>
              <a:rPr lang="en-US" altLang="zh-CN" sz="2800" dirty="0"/>
              <a:t>Photo</a:t>
            </a:r>
            <a:r>
              <a:rPr lang="zh-CN" altLang="en-US" sz="2800" dirty="0"/>
              <a:t> </a:t>
            </a:r>
            <a:r>
              <a:rPr lang="en-US" altLang="zh-CN" sz="2800" dirty="0"/>
              <a:t>Manipulation</a:t>
            </a:r>
            <a:r>
              <a:rPr lang="zh-CN" altLang="en-US" sz="2800" dirty="0"/>
              <a:t> </a:t>
            </a:r>
            <a:r>
              <a:rPr lang="en-US" altLang="zh-CN" sz="2800" dirty="0"/>
              <a:t>[</a:t>
            </a:r>
            <a:r>
              <a:rPr lang="en-US" altLang="zh-CN" sz="2800" dirty="0" err="1"/>
              <a:t>Bau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 err="1"/>
              <a:t>Strobelt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Peebles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Wulff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Zhou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Zhu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Torralba,</a:t>
            </a:r>
            <a:r>
              <a:rPr lang="zh-CN" altLang="en-US" sz="2800" dirty="0"/>
              <a:t> </a:t>
            </a:r>
            <a:r>
              <a:rPr lang="en-US" altLang="zh-CN" sz="2800" b="1" dirty="0"/>
              <a:t>SIGGRAPH</a:t>
            </a:r>
            <a:r>
              <a:rPr lang="zh-CN" altLang="en-US" sz="2800" dirty="0"/>
              <a:t> </a:t>
            </a:r>
            <a:r>
              <a:rPr lang="en-US" altLang="zh-CN" sz="2800" dirty="0"/>
              <a:t>2019]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730E8-01A3-8640-BBFA-7F5C28A723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4252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B815D4-6F2F-F344-AF58-1994867288D8}"/>
              </a:ext>
            </a:extLst>
          </p:cNvPr>
          <p:cNvGrpSpPr/>
          <p:nvPr/>
        </p:nvGrpSpPr>
        <p:grpSpPr>
          <a:xfrm>
            <a:off x="9853480" y="1852035"/>
            <a:ext cx="4536000" cy="5132697"/>
            <a:chOff x="9853480" y="1852035"/>
            <a:chExt cx="4536000" cy="5132697"/>
          </a:xfrm>
        </p:grpSpPr>
        <p:pic>
          <p:nvPicPr>
            <p:cNvPr id="3733" name="pasted-image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3480" y="1852035"/>
              <a:ext cx="4536000" cy="4506545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9" name="Shape 3133">
              <a:extLst>
                <a:ext uri="{FF2B5EF4-FFF2-40B4-BE49-F238E27FC236}">
                  <a16:creationId xmlns:a16="http://schemas.microsoft.com/office/drawing/2014/main" id="{9F83C276-D69F-6A4F-90C6-48C8827D8F2F}"/>
                </a:ext>
              </a:extLst>
            </p:cNvPr>
            <p:cNvSpPr/>
            <p:nvPr/>
          </p:nvSpPr>
          <p:spPr>
            <a:xfrm>
              <a:off x="10037352" y="6430734"/>
              <a:ext cx="4168257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  </a:ext>
            </a:extLst>
          </p:spPr>
          <p:txBody>
            <a:bodyPr wrap="none" lIns="30480" tIns="30480" rIns="30480" bIns="30480" anchor="ctr">
              <a:spAutoFit/>
            </a:bodyPr>
            <a:lstStyle>
              <a:lvl1pPr>
                <a:defRPr sz="3500" b="0"/>
              </a:lvl1pPr>
            </a:lstStyle>
            <a:p>
              <a:pPr algn="ctr"/>
              <a:r>
                <a:rPr lang="en-US" altLang="zh-CN" sz="3200" dirty="0"/>
                <a:t>Restyle trees for autumn</a:t>
              </a:r>
              <a:endParaRPr sz="3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1ECBAAD-7846-EE4B-868B-1CA4FB705ABB}"/>
              </a:ext>
            </a:extLst>
          </p:cNvPr>
          <p:cNvGrpSpPr/>
          <p:nvPr/>
        </p:nvGrpSpPr>
        <p:grpSpPr>
          <a:xfrm>
            <a:off x="5047059" y="1864225"/>
            <a:ext cx="4536281" cy="5133203"/>
            <a:chOff x="5047059" y="1864225"/>
            <a:chExt cx="4536281" cy="5133203"/>
          </a:xfrm>
        </p:grpSpPr>
        <p:pic>
          <p:nvPicPr>
            <p:cNvPr id="3731" name="pasted-image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7059" y="1864225"/>
              <a:ext cx="4536281" cy="4506824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1" name="Shape 3133">
              <a:extLst>
                <a:ext uri="{FF2B5EF4-FFF2-40B4-BE49-F238E27FC236}">
                  <a16:creationId xmlns:a16="http://schemas.microsoft.com/office/drawing/2014/main" id="{BFDBBFE2-7EC4-CF42-8A9F-767A5A93E5F3}"/>
                </a:ext>
              </a:extLst>
            </p:cNvPr>
            <p:cNvSpPr/>
            <p:nvPr/>
          </p:nvSpPr>
          <p:spPr>
            <a:xfrm>
              <a:off x="5196222" y="6397264"/>
              <a:ext cx="4237955" cy="6001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xmlns:a14="http://schemas.microsoft.com/office/drawing/2010/main" xmlns:mc="http://schemas.openxmlformats.org/markup-compatibility/2006" val="1"/>
              </a:ext>
            </a:extLst>
          </p:spPr>
          <p:txBody>
            <a:bodyPr wrap="none" lIns="30480" tIns="30480" rIns="30480" bIns="30480" anchor="ctr">
              <a:spAutoFit/>
            </a:bodyPr>
            <a:lstStyle>
              <a:lvl1pPr>
                <a:defRPr sz="3500" b="0"/>
              </a:lvl1pPr>
            </a:lstStyle>
            <a:p>
              <a:r>
                <a:rPr lang="en-US" dirty="0"/>
                <a:t>Restyle trees for spring</a:t>
              </a:r>
            </a:p>
          </p:txBody>
        </p:sp>
      </p:grpSp>
      <p:pic>
        <p:nvPicPr>
          <p:cNvPr id="3730" name="pasted-image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79" y="1864226"/>
            <a:ext cx="4536280" cy="45068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" name="Shape 3142">
            <a:extLst>
              <a:ext uri="{FF2B5EF4-FFF2-40B4-BE49-F238E27FC236}">
                <a16:creationId xmlns:a16="http://schemas.microsoft.com/office/drawing/2014/main" id="{17C915EC-903C-FB44-A525-4530CB3BA67C}"/>
              </a:ext>
            </a:extLst>
          </p:cNvPr>
          <p:cNvSpPr/>
          <p:nvPr/>
        </p:nvSpPr>
        <p:spPr>
          <a:xfrm>
            <a:off x="528700" y="6420347"/>
            <a:ext cx="396043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480" tIns="30480" rIns="30480" bIns="30480" anchor="ctr">
            <a:spAutoFit/>
          </a:bodyPr>
          <a:lstStyle/>
          <a:p>
            <a:pPr algn="ctr"/>
            <a:r>
              <a:rPr lang="en-US" altLang="zh-CN" sz="3200" dirty="0"/>
              <a:t>Input</a:t>
            </a:r>
            <a:r>
              <a:rPr lang="zh-CN" altLang="en-US" sz="3200" dirty="0"/>
              <a:t> </a:t>
            </a:r>
            <a:r>
              <a:rPr lang="en-US" altLang="zh-CN" sz="3200" dirty="0"/>
              <a:t>image</a:t>
            </a:r>
            <a:endParaRPr sz="3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869F83-D7B1-FE4D-A8D2-5B5456065510}"/>
              </a:ext>
            </a:extLst>
          </p:cNvPr>
          <p:cNvSpPr txBox="1">
            <a:spLocks/>
          </p:cNvSpPr>
          <p:nvPr/>
        </p:nvSpPr>
        <p:spPr>
          <a:xfrm>
            <a:off x="8021" y="481966"/>
            <a:ext cx="14614358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 fontScale="92500"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Manipulating</a:t>
            </a:r>
            <a:r>
              <a:rPr lang="zh-CN" altLang="en-US" sz="6400" dirty="0"/>
              <a:t> </a:t>
            </a:r>
            <a:r>
              <a:rPr lang="en-US" altLang="zh-CN" sz="6400" dirty="0"/>
              <a:t>a</a:t>
            </a:r>
            <a:r>
              <a:rPr lang="zh-CN" altLang="en-US" sz="6400" dirty="0"/>
              <a:t> </a:t>
            </a:r>
            <a:r>
              <a:rPr lang="en-US" altLang="zh-CN" sz="6400" dirty="0"/>
              <a:t>Real</a:t>
            </a:r>
            <a:r>
              <a:rPr lang="zh-CN" altLang="en-US" sz="6400" dirty="0"/>
              <a:t> </a:t>
            </a:r>
            <a:r>
              <a:rPr lang="en-US" altLang="zh-CN" sz="6400" dirty="0"/>
              <a:t>Photo</a:t>
            </a:r>
            <a:r>
              <a:rPr lang="zh-CN" altLang="en-US" sz="6400" dirty="0"/>
              <a:t> </a:t>
            </a:r>
            <a:r>
              <a:rPr lang="en-US" altLang="zh-CN" sz="6400" dirty="0"/>
              <a:t>via</a:t>
            </a:r>
            <a:r>
              <a:rPr lang="zh-CN" altLang="en-US" sz="6400" dirty="0"/>
              <a:t> </a:t>
            </a:r>
            <a:r>
              <a:rPr lang="en-US" altLang="zh-CN" sz="6400" dirty="0"/>
              <a:t>GAN</a:t>
            </a:r>
            <a:r>
              <a:rPr lang="zh-CN" altLang="en-US" sz="6400" dirty="0"/>
              <a:t> </a:t>
            </a:r>
            <a:r>
              <a:rPr lang="en-US" altLang="zh-CN" sz="6400" dirty="0"/>
              <a:t>Dissection</a:t>
            </a:r>
            <a:endParaRPr lang="en-US" sz="6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6773D-D6CC-6349-820D-970DC48EA8E8}"/>
              </a:ext>
            </a:extLst>
          </p:cNvPr>
          <p:cNvSpPr txBox="1"/>
          <p:nvPr/>
        </p:nvSpPr>
        <p:spPr>
          <a:xfrm>
            <a:off x="230042" y="7706380"/>
            <a:ext cx="14400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/>
              <a:t>Semantic</a:t>
            </a:r>
            <a:r>
              <a:rPr lang="zh-CN" altLang="en-US" sz="2800" dirty="0"/>
              <a:t> </a:t>
            </a:r>
            <a:r>
              <a:rPr lang="en-US" altLang="zh-CN" sz="2800" dirty="0"/>
              <a:t>Photo</a:t>
            </a:r>
            <a:r>
              <a:rPr lang="zh-CN" altLang="en-US" sz="2800" dirty="0"/>
              <a:t> </a:t>
            </a:r>
            <a:r>
              <a:rPr lang="en-US" altLang="zh-CN" sz="2800" dirty="0"/>
              <a:t>Manipulation</a:t>
            </a:r>
            <a:r>
              <a:rPr lang="zh-CN" altLang="en-US" sz="2800" dirty="0"/>
              <a:t> </a:t>
            </a:r>
            <a:r>
              <a:rPr lang="en-US" altLang="zh-CN" sz="2800" dirty="0"/>
              <a:t>[</a:t>
            </a:r>
            <a:r>
              <a:rPr lang="en-US" altLang="zh-CN" sz="2800" dirty="0" err="1"/>
              <a:t>Bau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 err="1"/>
              <a:t>Strobelt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Peebles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Wulff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Zhou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sz="2800" dirty="0"/>
              <a:t>Zhu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Torralba,</a:t>
            </a:r>
            <a:r>
              <a:rPr lang="zh-CN" altLang="en-US" sz="2800" dirty="0"/>
              <a:t> </a:t>
            </a:r>
            <a:r>
              <a:rPr lang="en-US" altLang="zh-CN" sz="2800" b="1" dirty="0"/>
              <a:t>SIGGRAPH</a:t>
            </a:r>
            <a:r>
              <a:rPr lang="zh-CN" altLang="en-US" sz="2800" dirty="0"/>
              <a:t> </a:t>
            </a:r>
            <a:r>
              <a:rPr lang="en-US" altLang="zh-CN" sz="2800" dirty="0"/>
              <a:t>2019]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D7B15-78B2-7F45-B6BF-B3422F73A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7EFDC-3570-4471-8E1E-782C49D4CB75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5410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nbrush_runthrough_slow">
            <a:hlinkClick r:id="" action="ppaction://media"/>
            <a:extLst>
              <a:ext uri="{FF2B5EF4-FFF2-40B4-BE49-F238E27FC236}">
                <a16:creationId xmlns:a16="http://schemas.microsoft.com/office/drawing/2014/main" id="{4B4CE749-59C6-F84F-9025-FF5F07FDF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09CBC-D363-F148-A7BA-4A4F3EF6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3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and Editing an Image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82" y="5408583"/>
            <a:ext cx="1772496" cy="2240574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00"/>
          <a:stretch/>
        </p:blipFill>
        <p:spPr>
          <a:xfrm>
            <a:off x="1388139" y="1952689"/>
            <a:ext cx="175639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111374" y="3826768"/>
            <a:ext cx="2309928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original photo </a:t>
            </a:r>
          </a:p>
        </p:txBody>
      </p:sp>
      <p:pic>
        <p:nvPicPr>
          <p:cNvPr id="8" name="Picture 7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9"/>
          <a:stretch/>
        </p:blipFill>
        <p:spPr>
          <a:xfrm>
            <a:off x="1388928" y="5497072"/>
            <a:ext cx="175639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60386" y="7394471"/>
            <a:ext cx="3511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projection on manifold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016295" y="4597169"/>
            <a:ext cx="500085" cy="669758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3448388" y="6120262"/>
            <a:ext cx="533592" cy="627701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Down Arrow 11"/>
          <p:cNvSpPr/>
          <p:nvPr/>
        </p:nvSpPr>
        <p:spPr>
          <a:xfrm rot="10800000">
            <a:off x="10323166" y="4597169"/>
            <a:ext cx="500085" cy="669758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0545" y="4771684"/>
            <a:ext cx="1239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41957" y="4771684"/>
            <a:ext cx="2048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Edit Transfer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2872" y="7394471"/>
            <a:ext cx="7913128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transition between the original and edited projection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2464" y="3857752"/>
            <a:ext cx="5901487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different degree of image manipulation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15" y="5497072"/>
            <a:ext cx="702558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15" y="1952689"/>
            <a:ext cx="702558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13" y="5235872"/>
            <a:ext cx="604064" cy="6406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38214" y="5079262"/>
            <a:ext cx="1725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Editing UI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A92-5ACA-AD48-8007-10EE9A5C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425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28D2-CCFB-604A-AA98-BB796381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429000"/>
            <a:ext cx="1316736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Latent code/layer</a:t>
            </a:r>
            <a:br>
              <a:rPr lang="en-US" dirty="0"/>
            </a:br>
            <a:r>
              <a:rPr lang="en-US" dirty="0"/>
              <a:t>(computing directions offline)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A1A36-51FE-5647-9B4B-E0C2DD94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5354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FCF105-A589-9047-8D7D-EC6442BB8E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FCF105-A589-9047-8D7D-EC6442BB8E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257" b="-28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11ADA6-3CB8-7743-A70B-B63876773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40" y="2101248"/>
            <a:ext cx="10688215" cy="547260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7C786B-3ABA-5143-B0C2-0B72451BB8B0}"/>
              </a:ext>
            </a:extLst>
          </p:cNvPr>
          <p:cNvSpPr txBox="1"/>
          <p:nvPr/>
        </p:nvSpPr>
        <p:spPr>
          <a:xfrm>
            <a:off x="10897327" y="7690991"/>
            <a:ext cx="3733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DCGAN [Radford et al. 2016]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B058C-EB05-7A41-BD3C-663560FF2D50}"/>
              </a:ext>
            </a:extLst>
          </p:cNvPr>
          <p:cNvSpPr txBox="1"/>
          <p:nvPr/>
        </p:nvSpPr>
        <p:spPr>
          <a:xfrm>
            <a:off x="2850704" y="7573856"/>
            <a:ext cx="730456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annotate images, then compute directions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EA4A1-3766-1B4D-9B2A-AC45A1AE7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6738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28D2-CCFB-604A-AA98-BB796381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429000"/>
            <a:ext cx="1316736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Latent code/layer</a:t>
            </a:r>
            <a:br>
              <a:rPr lang="en-US" dirty="0"/>
            </a:br>
            <a:r>
              <a:rPr lang="en-US" dirty="0"/>
              <a:t>(PCA directions)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13182-3E65-A34B-9785-94C985A6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1155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91C7-35D6-A247-AA6E-E291FCE5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GANSpace</a:t>
            </a:r>
            <a:r>
              <a:rPr lang="en-US" dirty="0"/>
              <a:t>: Discovering PCA directions</a:t>
            </a:r>
          </a:p>
        </p:txBody>
      </p:sp>
      <p:pic>
        <p:nvPicPr>
          <p:cNvPr id="6" name="Content Placeholder 5" descr="A collage of dogs and a person&#10;&#10;Description automatically generated with medium confidence">
            <a:extLst>
              <a:ext uri="{FF2B5EF4-FFF2-40B4-BE49-F238E27FC236}">
                <a16:creationId xmlns:a16="http://schemas.microsoft.com/office/drawing/2014/main" id="{4A48D5C9-85F9-A34D-8A2C-35881E9DA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16" y="1450504"/>
            <a:ext cx="10906124" cy="63140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B91C3-47F1-2D44-96E1-6308C3B2E0D2}"/>
              </a:ext>
            </a:extLst>
          </p:cNvPr>
          <p:cNvSpPr txBox="1"/>
          <p:nvPr/>
        </p:nvSpPr>
        <p:spPr>
          <a:xfrm>
            <a:off x="10309217" y="7767935"/>
            <a:ext cx="4321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GANspace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Härkönen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et al. 2020]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0A235-42F0-6547-BA0C-C75129C1B3AD}"/>
              </a:ext>
            </a:extLst>
          </p:cNvPr>
          <p:cNvSpPr txBox="1"/>
          <p:nvPr/>
        </p:nvSpPr>
        <p:spPr>
          <a:xfrm>
            <a:off x="186408" y="7678071"/>
            <a:ext cx="1000280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compute potential directions (PCA), then annotate directions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F1A76-F685-DF47-94F0-E6BFC020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251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91C7-35D6-A247-AA6E-E291FCE5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GANSpace</a:t>
            </a:r>
            <a:r>
              <a:rPr lang="en-US" dirty="0"/>
              <a:t>: Discovering PCA directions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B91C3-47F1-2D44-96E1-6308C3B2E0D2}"/>
              </a:ext>
            </a:extLst>
          </p:cNvPr>
          <p:cNvSpPr txBox="1"/>
          <p:nvPr/>
        </p:nvSpPr>
        <p:spPr>
          <a:xfrm>
            <a:off x="10232273" y="7767935"/>
            <a:ext cx="4398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GANspace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Härkönen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et al., 2020]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CE4587FA-4AF5-3C44-9B5A-3DAFC14B8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28" y="2530624"/>
            <a:ext cx="11376061" cy="40257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9BFCA6-E58A-2546-8D02-DF1D753A5A3E}"/>
              </a:ext>
            </a:extLst>
          </p:cNvPr>
          <p:cNvSpPr txBox="1"/>
          <p:nvPr/>
        </p:nvSpPr>
        <p:spPr>
          <a:xfrm>
            <a:off x="0" y="6851104"/>
            <a:ext cx="154817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see “Editing in Style: Uncovering the Local Semantics of GANs”, Collins et al., CVPR 2020</a:t>
            </a:r>
          </a:p>
          <a:p>
            <a:r>
              <a:rPr lang="en-US" dirty="0"/>
              <a:t>“Closed-Form Factorization of Latent Semantics in GANs”, Shen and Zhou. CVPR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F375A-9193-3F4C-982D-95D7CBCA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0999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91C7-35D6-A247-AA6E-E291FCE5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GANSpace</a:t>
            </a:r>
            <a:r>
              <a:rPr lang="en-US" dirty="0"/>
              <a:t>: Discovering PCA directions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B91C3-47F1-2D44-96E1-6308C3B2E0D2}"/>
              </a:ext>
            </a:extLst>
          </p:cNvPr>
          <p:cNvSpPr txBox="1"/>
          <p:nvPr/>
        </p:nvSpPr>
        <p:spPr>
          <a:xfrm>
            <a:off x="10232273" y="7767935"/>
            <a:ext cx="4398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GANspace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Härkönen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et al., 2020]</a:t>
            </a:r>
          </a:p>
        </p:txBody>
      </p:sp>
      <p:pic>
        <p:nvPicPr>
          <p:cNvPr id="9" name="Online Media 8" descr="GANSpace: Discovering Interpretable GAN Controls">
            <a:hlinkClick r:id="" action="ppaction://media"/>
            <a:extLst>
              <a:ext uri="{FF2B5EF4-FFF2-40B4-BE49-F238E27FC236}">
                <a16:creationId xmlns:a16="http://schemas.microsoft.com/office/drawing/2014/main" id="{F097F4AA-0A0F-4349-B718-B6A89E1C58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3433" y="1665940"/>
            <a:ext cx="10063534" cy="568577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0C3067-0810-1647-8945-624DCE4E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2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28D2-CCFB-604A-AA98-BB796381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429000"/>
            <a:ext cx="1316736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Latent code/layer</a:t>
            </a:r>
            <a:br>
              <a:rPr lang="en-US" dirty="0"/>
            </a:br>
            <a:r>
              <a:rPr lang="en-US" dirty="0"/>
              <a:t>(offline optimization)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9C23E-D485-BC4F-A75B-338A9787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5753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D716E6A-72F6-1B45-9F15-09F860DE7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04" y="1416698"/>
            <a:ext cx="11950700" cy="30607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FFC6E-2C0E-5342-82AC-2DFBA08F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2DD479-1D30-CB48-8401-9D2B120FD0A1}"/>
              </a:ext>
            </a:extLst>
          </p:cNvPr>
          <p:cNvSpPr txBox="1"/>
          <p:nvPr/>
        </p:nvSpPr>
        <p:spPr>
          <a:xfrm>
            <a:off x="10672265" y="7767935"/>
            <a:ext cx="395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Jahanian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*, Chai*, Isola. 2020]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F8264-307F-0C42-B11F-3F119B9CE823}"/>
              </a:ext>
            </a:extLst>
          </p:cNvPr>
          <p:cNvSpPr txBox="1"/>
          <p:nvPr/>
        </p:nvSpPr>
        <p:spPr>
          <a:xfrm>
            <a:off x="427931" y="4531447"/>
            <a:ext cx="986513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pre-defined function </a:t>
            </a:r>
            <a:r>
              <a:rPr lang="en-US" b="1" dirty="0"/>
              <a:t>edit </a:t>
            </a:r>
            <a:r>
              <a:rPr lang="en-US" dirty="0"/>
              <a:t>and a pre-trained generator </a:t>
            </a:r>
            <a:r>
              <a:rPr lang="en-US" b="1" dirty="0"/>
              <a:t>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C35B2-4C32-F54A-B2CA-4D402D74CCB6}"/>
              </a:ext>
            </a:extLst>
          </p:cNvPr>
          <p:cNvSpPr txBox="1"/>
          <p:nvPr/>
        </p:nvSpPr>
        <p:spPr>
          <a:xfrm>
            <a:off x="463327" y="5404520"/>
            <a:ext cx="237026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case:</a:t>
            </a:r>
          </a:p>
          <a:p>
            <a:r>
              <a:rPr lang="en-US" dirty="0"/>
              <a:t>(w is a vector)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F02684-A0E5-4C4C-AD10-A0FFE706B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56" y="5380072"/>
            <a:ext cx="9683496" cy="822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9ABDA5-FEB1-9841-B21B-996B329CA01E}"/>
              </a:ext>
            </a:extLst>
          </p:cNvPr>
          <p:cNvSpPr txBox="1"/>
          <p:nvPr/>
        </p:nvSpPr>
        <p:spPr>
          <a:xfrm>
            <a:off x="463327" y="6710073"/>
            <a:ext cx="2632580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Non-linear case:</a:t>
            </a:r>
          </a:p>
          <a:p>
            <a:r>
              <a:rPr lang="en-US" dirty="0"/>
              <a:t>(f is a function)</a:t>
            </a:r>
          </a:p>
          <a:p>
            <a:r>
              <a:rPr lang="en-US" dirty="0"/>
              <a:t>apply it n times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F625C2-F4EC-5741-A59A-580FA2569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56" y="6656784"/>
            <a:ext cx="9977718" cy="91440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9E8A4F9-B74D-A34C-AD6D-0706846B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9535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FC6E-2C0E-5342-82AC-2DFBA08F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optimization</a:t>
            </a:r>
          </a:p>
        </p:txBody>
      </p:sp>
      <p:pic>
        <p:nvPicPr>
          <p:cNvPr id="6" name="Content Placeholder 5" descr="A picture containing text, dog&#10;&#10;Description automatically generated">
            <a:extLst>
              <a:ext uri="{FF2B5EF4-FFF2-40B4-BE49-F238E27FC236}">
                <a16:creationId xmlns:a16="http://schemas.microsoft.com/office/drawing/2014/main" id="{61A2A934-917C-8546-B051-80EAAF05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5"/>
          <a:stretch/>
        </p:blipFill>
        <p:spPr>
          <a:xfrm>
            <a:off x="-73285" y="1862914"/>
            <a:ext cx="14776970" cy="450377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2DD479-1D30-CB48-8401-9D2B120FD0A1}"/>
              </a:ext>
            </a:extLst>
          </p:cNvPr>
          <p:cNvSpPr txBox="1"/>
          <p:nvPr/>
        </p:nvSpPr>
        <p:spPr>
          <a:xfrm>
            <a:off x="10672265" y="7767935"/>
            <a:ext cx="395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Jahanian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*, Chai*, Isola. 2020]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39311-9F9D-294C-BFB1-601709524662}"/>
              </a:ext>
            </a:extLst>
          </p:cNvPr>
          <p:cNvSpPr txBox="1"/>
          <p:nvPr/>
        </p:nvSpPr>
        <p:spPr>
          <a:xfrm>
            <a:off x="4471473" y="6447827"/>
            <a:ext cx="568745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</a:t>
            </a:r>
            <a:r>
              <a:rPr lang="en-US" b="1" dirty="0"/>
              <a:t>: </a:t>
            </a:r>
            <a:r>
              <a:rPr lang="en-US" dirty="0"/>
              <a:t>A known </a:t>
            </a:r>
            <a:r>
              <a:rPr lang="en-US" b="1" dirty="0"/>
              <a:t>edit </a:t>
            </a:r>
            <a:r>
              <a:rPr lang="en-US" dirty="0"/>
              <a:t>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8017E-2BE1-4E4C-969B-AE1D83F8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5452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DEBA-BCDE-6348-B2BE-3FC1BEFC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Ways of Using 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0936D-1728-F04E-9B8E-3D0B7EB76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Train a network to produce images (instead of hand-crafted filters)</a:t>
            </a:r>
          </a:p>
          <a:p>
            <a:pPr lvl="1"/>
            <a:r>
              <a:rPr lang="en-US" sz="3000" dirty="0"/>
              <a:t>Image-to-Image Translation, Fast Neural Style Transfer, Image Super-resolution </a:t>
            </a:r>
          </a:p>
          <a:p>
            <a:r>
              <a:rPr lang="en-US" sz="3600" dirty="0"/>
              <a:t>Define a Loss function based on a network (instead of pixel loss)</a:t>
            </a:r>
          </a:p>
          <a:p>
            <a:pPr lvl="1"/>
            <a:r>
              <a:rPr lang="en-US" sz="3000" dirty="0"/>
              <a:t>Perceptual Loss, Adversarial Loss, Contrastive Learning loss</a:t>
            </a:r>
          </a:p>
          <a:p>
            <a:r>
              <a:rPr lang="en-US" sz="3600" dirty="0"/>
              <a:t>Using networks’ features (instead of pixels, edges, or wavelets)</a:t>
            </a:r>
          </a:p>
          <a:p>
            <a:pPr lvl="1"/>
            <a:r>
              <a:rPr lang="en-US" sz="3000" dirty="0"/>
              <a:t>Gram matrix, Deep Image Analogy</a:t>
            </a:r>
          </a:p>
          <a:p>
            <a:r>
              <a:rPr lang="en-US" sz="3000" dirty="0"/>
              <a:t>Optimizing the latent code of a generative model (instead of raw pixels)</a:t>
            </a:r>
          </a:p>
          <a:p>
            <a:pPr lvl="1"/>
            <a:r>
              <a:rPr lang="en-US" sz="2400" dirty="0"/>
              <a:t>GAN Projection (</a:t>
            </a:r>
            <a:r>
              <a:rPr lang="en-US" sz="2400" dirty="0" err="1"/>
              <a:t>iGAN</a:t>
            </a:r>
            <a:r>
              <a:rPr lang="en-US" sz="2400" dirty="0"/>
              <a:t>, Image2StyleGAN), Latent vector editing </a:t>
            </a:r>
          </a:p>
          <a:p>
            <a:r>
              <a:rPr lang="en-US" sz="3000" dirty="0"/>
              <a:t>Optimizing the weights of a network</a:t>
            </a:r>
          </a:p>
          <a:p>
            <a:pPr lvl="1"/>
            <a:r>
              <a:rPr lang="en-US" sz="2400" dirty="0"/>
              <a:t>Deep Image Prior, </a:t>
            </a:r>
            <a:r>
              <a:rPr lang="en-US" sz="2400" dirty="0" err="1"/>
              <a:t>GANPaint</a:t>
            </a:r>
            <a:r>
              <a:rPr lang="en-US" sz="36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012B-B566-4B4D-8F84-4500EA7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692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and Editing an Image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82" y="5408583"/>
            <a:ext cx="1772496" cy="2240574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00"/>
          <a:stretch/>
        </p:blipFill>
        <p:spPr>
          <a:xfrm>
            <a:off x="1388139" y="1952689"/>
            <a:ext cx="175639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111374" y="3826768"/>
            <a:ext cx="2309928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original photo </a:t>
            </a:r>
          </a:p>
        </p:txBody>
      </p:sp>
      <p:pic>
        <p:nvPicPr>
          <p:cNvPr id="8" name="Picture 7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49"/>
          <a:stretch/>
        </p:blipFill>
        <p:spPr>
          <a:xfrm>
            <a:off x="1388928" y="5497072"/>
            <a:ext cx="175639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60386" y="7394471"/>
            <a:ext cx="3511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projection on manifold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016295" y="4597169"/>
            <a:ext cx="500085" cy="669758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3448388" y="6120262"/>
            <a:ext cx="533592" cy="627701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Down Arrow 11"/>
          <p:cNvSpPr/>
          <p:nvPr/>
        </p:nvSpPr>
        <p:spPr>
          <a:xfrm rot="10800000">
            <a:off x="10323166" y="4597169"/>
            <a:ext cx="500085" cy="669758"/>
          </a:xfrm>
          <a:prstGeom prst="downArrow">
            <a:avLst/>
          </a:prstGeom>
          <a:solidFill>
            <a:srgbClr val="6594DA"/>
          </a:solidFill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0545" y="4771684"/>
            <a:ext cx="1239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41957" y="4771684"/>
            <a:ext cx="2048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Edit Transfer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2872" y="7394471"/>
            <a:ext cx="7913128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transition between the original and edited projection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2464" y="3857752"/>
            <a:ext cx="5901487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different degree of image manipulation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15" y="5497072"/>
            <a:ext cx="702558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15" y="1952689"/>
            <a:ext cx="7025587" cy="18740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13" y="5235872"/>
            <a:ext cx="604064" cy="6406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38214" y="5079262"/>
            <a:ext cx="1725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Editing UI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3A775A-9EE8-8443-BA0E-3D6C672C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93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5" grpId="0"/>
      <p:bldP spid="16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5251"/>
            <a:ext cx="14630400" cy="1371600"/>
          </a:xfrm>
        </p:spPr>
        <p:txBody>
          <a:bodyPr>
            <a:noAutofit/>
          </a:bodyPr>
          <a:lstStyle/>
          <a:p>
            <a:r>
              <a:rPr lang="en-US" altLang="zh-CN" sz="9000" dirty="0"/>
              <a:t>Thank</a:t>
            </a:r>
            <a:r>
              <a:rPr lang="zh-CN" altLang="en-US" sz="9000" dirty="0"/>
              <a:t> </a:t>
            </a:r>
            <a:r>
              <a:rPr lang="en-US" altLang="zh-CN" sz="9000" dirty="0"/>
              <a:t>You!</a:t>
            </a:r>
            <a:endParaRPr lang="en-US" sz="9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084E0-B989-3241-9D48-AA4B4B9A9242}"/>
              </a:ext>
            </a:extLst>
          </p:cNvPr>
          <p:cNvSpPr txBox="1"/>
          <p:nvPr/>
        </p:nvSpPr>
        <p:spPr>
          <a:xfrm>
            <a:off x="2526668" y="5898157"/>
            <a:ext cx="957706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600" dirty="0">
                <a:latin typeface="Calibri" charset="0"/>
                <a:cs typeface="Calibri" charset="0"/>
              </a:rPr>
              <a:t>16-726, Spring 2021</a:t>
            </a:r>
          </a:p>
          <a:p>
            <a:pPr algn="ctr"/>
            <a:r>
              <a:rPr lang="en-US" sz="3600" dirty="0">
                <a:hlinkClick r:id="rId3"/>
              </a:rPr>
              <a:t>https://learning-image-synthesis.github.io/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BD391-DD3E-3042-BACF-BA7EB61FD052}"/>
              </a:ext>
            </a:extLst>
          </p:cNvPr>
          <p:cNvSpPr txBox="1"/>
          <p:nvPr/>
        </p:nvSpPr>
        <p:spPr>
          <a:xfrm>
            <a:off x="10200982" y="7798713"/>
            <a:ext cx="4429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video © [Shen and Zhou, CVPR 2021]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8EB537B-FBD7-7C42-AD61-9F52DF226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944" y="2595018"/>
            <a:ext cx="4608512" cy="330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9801E-CC85-4043-998F-D91ED99A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70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913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301716" y="2962672"/>
            <a:ext cx="11527409" cy="1728192"/>
            <a:chOff x="2298755" y="2890664"/>
            <a:chExt cx="11527409" cy="1728192"/>
          </a:xfrm>
        </p:grpSpPr>
        <p:pic>
          <p:nvPicPr>
            <p:cNvPr id="51" name="Picture 1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20370" y="2890664"/>
              <a:ext cx="1828800" cy="13716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7892983" y="4157191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0.196</a:t>
              </a:r>
            </a:p>
          </p:txBody>
        </p:sp>
        <p:pic>
          <p:nvPicPr>
            <p:cNvPr id="6150" name="Picture 6" descr="http://people.eecs.berkeley.edu/~junyanz/projects/gvm/rec_lbfgs/outdoor4_64_iter23_conv4_alpha0.002/images/row0002_image00006.png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8867" y="2890664"/>
              <a:ext cx="1828800" cy="13716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10181480" y="4157191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0.238</a:t>
              </a:r>
            </a:p>
          </p:txBody>
        </p:sp>
        <p:pic>
          <p:nvPicPr>
            <p:cNvPr id="68" name="Picture 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997364" y="2890664"/>
              <a:ext cx="1828800" cy="13716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12469977" y="4157191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0.332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98755" y="3006123"/>
              <a:ext cx="246535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400" dirty="0">
                  <a:solidFill>
                    <a:srgbClr val="FF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Optimization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04" y="262077"/>
            <a:ext cx="1316736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Projecting an Image into GAN Manifold</a:t>
            </a:r>
          </a:p>
        </p:txBody>
      </p:sp>
      <p:pic>
        <p:nvPicPr>
          <p:cNvPr id="20" name="Picture 1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0370" y="1418994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people.eecs.berkeley.edu/~junyanz/projects/gvm/rec_lbfgs/outdoor4_64_iter23_conv4_alpha0.002/images/row0000_image00006.png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867" y="1418994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7364" y="1418994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4650904" y="4114800"/>
            <a:ext cx="316894" cy="4139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34880" y="4655041"/>
            <a:ext cx="2878993" cy="5386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Generative model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33592" y="4655041"/>
            <a:ext cx="3115596" cy="5386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Reconstruction loss</a:t>
            </a:r>
            <a:endParaRPr lang="en-US" i="1" dirty="0"/>
          </a:p>
        </p:txBody>
      </p:sp>
      <p:cxnSp>
        <p:nvCxnSpPr>
          <p:cNvPr id="73" name="Straight Arrow Connector 72"/>
          <p:cNvCxnSpPr>
            <a:cxnSpLocks/>
          </p:cNvCxnSpPr>
          <p:nvPr/>
        </p:nvCxnSpPr>
        <p:spPr>
          <a:xfrm flipH="1">
            <a:off x="3575192" y="4114800"/>
            <a:ext cx="473996" cy="4762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056784" y="2876633"/>
            <a:ext cx="73152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90F8B31-065A-F54C-9A74-F35BF6C905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559" y="3610888"/>
            <a:ext cx="4397502" cy="66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3A8FA2-E276-A341-A0AE-1B65733CD4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0" y="2012077"/>
            <a:ext cx="265176" cy="2430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2D3CED-463F-1544-B4F7-A893D51C0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97" y="2538068"/>
            <a:ext cx="243078" cy="2430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E8E06-0C93-B445-84D0-EECB023DA056}"/>
              </a:ext>
            </a:extLst>
          </p:cNvPr>
          <p:cNvSpPr txBox="1"/>
          <p:nvPr/>
        </p:nvSpPr>
        <p:spPr>
          <a:xfrm>
            <a:off x="1525314" y="1797018"/>
            <a:ext cx="401225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Input:  real imag</a:t>
            </a:r>
            <a:r>
              <a:rPr lang="en-US" sz="3400" dirty="0">
                <a:latin typeface="Calibri" panose="020F0502020204030204" pitchFamily="34" charset="0"/>
                <a:cs typeface="Times New Roman" panose="02020603050405020304" pitchFamily="18" charset="0"/>
              </a:rPr>
              <a:t>e</a:t>
            </a:r>
            <a:endParaRPr lang="en-US" sz="3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3400" dirty="0">
                <a:latin typeface="Calibri" panose="020F0502020204030204" pitchFamily="34" charset="0"/>
                <a:cs typeface="Times New Roman" panose="02020603050405020304" pitchFamily="18" charset="0"/>
              </a:rPr>
              <a:t>Output: latent vector </a:t>
            </a:r>
            <a:endParaRPr lang="en-US" sz="3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36E9A-2E2B-5E45-B3E1-CD50D00B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8</a:t>
            </a:fld>
            <a:endParaRPr lang="es-E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47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86"/>
    </mc:Choice>
    <mc:Fallback xmlns="">
      <p:transition spd="slow" advTm="42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3331" y="2962672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895944" y="4229199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0.196</a:t>
            </a:r>
          </a:p>
        </p:txBody>
      </p:sp>
      <p:pic>
        <p:nvPicPr>
          <p:cNvPr id="6150" name="Picture 6" descr="http://people.eecs.berkeley.edu/~junyanz/projects/gvm/rec_lbfgs/outdoor4_64_iter23_conv4_alpha0.002/images/row0002_image00006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828" y="2962672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0184441" y="4229199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0.238</a:t>
            </a:r>
          </a:p>
        </p:txBody>
      </p:sp>
      <p:pic>
        <p:nvPicPr>
          <p:cNvPr id="68" name="Picture 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00325" y="2962672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2472938" y="4229199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0.332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01716" y="3078131"/>
            <a:ext cx="24653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Optimization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04" y="262077"/>
            <a:ext cx="1316736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Projecting an Image into GAN Manifold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225" y="5294955"/>
            <a:ext cx="5648414" cy="6866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45607" y="4641615"/>
            <a:ext cx="33856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Inverting Network</a:t>
            </a:r>
            <a:endParaRPr lang="en-US" sz="3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2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0370" y="1418994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423331" y="4734739"/>
            <a:ext cx="1828800" cy="1800199"/>
            <a:chOff x="7389545" y="4734739"/>
            <a:chExt cx="1828800" cy="1800199"/>
          </a:xfrm>
        </p:grpSpPr>
        <p:pic>
          <p:nvPicPr>
            <p:cNvPr id="31" name="Picture 1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389545" y="4734739"/>
              <a:ext cx="1828800" cy="13716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862158" y="6073273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0.218</a:t>
              </a:r>
            </a:p>
          </p:txBody>
        </p:sp>
      </p:grpSp>
      <p:pic>
        <p:nvPicPr>
          <p:cNvPr id="6146" name="Picture 2" descr="http://people.eecs.berkeley.edu/~junyanz/projects/gvm/rec_lbfgs/outdoor4_64_iter23_conv4_alpha0.002/images/row0000_image00006.png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867" y="1418994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711828" y="4734739"/>
            <a:ext cx="1828800" cy="1781296"/>
            <a:chOff x="10335233" y="4091313"/>
            <a:chExt cx="1828800" cy="1781296"/>
          </a:xfrm>
        </p:grpSpPr>
        <p:pic>
          <p:nvPicPr>
            <p:cNvPr id="6148" name="Picture 4" descr="http://people.eecs.berkeley.edu/~junyanz/projects/gvm/rec_lbfgs/outdoor4_64_iter23_conv4_alpha0.002/images/row0001_image00006.png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5233" y="4091313"/>
              <a:ext cx="1828800" cy="13716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10807846" y="5410944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0.242</a:t>
              </a:r>
            </a:p>
          </p:txBody>
        </p:sp>
      </p:grpSp>
      <p:pic>
        <p:nvPicPr>
          <p:cNvPr id="65" name="Picture 6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7364" y="1418994"/>
            <a:ext cx="18288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2000325" y="4734739"/>
            <a:ext cx="1828800" cy="1786409"/>
            <a:chOff x="10335233" y="6102424"/>
            <a:chExt cx="1828800" cy="1786409"/>
          </a:xfrm>
        </p:grpSpPr>
        <p:pic>
          <p:nvPicPr>
            <p:cNvPr id="66" name="Picture 4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335233" y="6102424"/>
              <a:ext cx="1828800" cy="13716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10807846" y="7427168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0.336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816783" y="5987008"/>
            <a:ext cx="3745256" cy="113877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400" b="0" dirty="0"/>
              <a:t>Auto-encoder</a:t>
            </a:r>
            <a:endParaRPr lang="en-US" sz="3400" dirty="0"/>
          </a:p>
          <a:p>
            <a:pPr algn="ctr"/>
            <a:r>
              <a:rPr lang="en-US" sz="3400" dirty="0"/>
              <a:t>with a fixed decoder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6672" y="4068590"/>
            <a:ext cx="7247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 rot="5400000">
            <a:off x="4724785" y="4754923"/>
            <a:ext cx="413792" cy="2338409"/>
          </a:xfrm>
          <a:prstGeom prst="rightBrace">
            <a:avLst>
              <a:gd name="adj1" fmla="val 4147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525314" y="1797018"/>
            <a:ext cx="401225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Input:  real imag</a:t>
            </a:r>
            <a:r>
              <a:rPr lang="en-US" sz="3400" dirty="0">
                <a:latin typeface="Calibri" panose="020F0502020204030204" pitchFamily="34" charset="0"/>
                <a:cs typeface="Times New Roman" panose="02020603050405020304" pitchFamily="18" charset="0"/>
              </a:rPr>
              <a:t>e</a:t>
            </a:r>
            <a:endParaRPr lang="en-US" sz="3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3400" dirty="0">
                <a:latin typeface="Calibri" panose="020F0502020204030204" pitchFamily="34" charset="0"/>
                <a:cs typeface="Times New Roman" panose="02020603050405020304" pitchFamily="18" charset="0"/>
              </a:rPr>
              <a:t>Output: latent vector </a:t>
            </a:r>
            <a:endParaRPr lang="en-US" sz="34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7045869" y="2876633"/>
            <a:ext cx="73152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045869" y="4650057"/>
            <a:ext cx="73152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80E6D18-FE94-FE44-92B4-5E7B88FBFA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559" y="3610888"/>
            <a:ext cx="4397502" cy="66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D792C-E90F-EA4E-A3F6-EC777B6E7C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22" y="4733688"/>
            <a:ext cx="1463029" cy="431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2BC7D6-423F-2A44-BAC9-D5821DF5EC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0" y="2012077"/>
            <a:ext cx="265176" cy="243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6177BA-B91B-CB4D-94C8-D308C8FE16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97" y="2538068"/>
            <a:ext cx="243078" cy="243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44050-21EB-9948-838F-74ABC7115ACB}"/>
              </a:ext>
            </a:extLst>
          </p:cNvPr>
          <p:cNvSpPr txBox="1"/>
          <p:nvPr/>
        </p:nvSpPr>
        <p:spPr>
          <a:xfrm>
            <a:off x="7906572" y="6856476"/>
            <a:ext cx="6723828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see VAE-GAN based image projection</a:t>
            </a:r>
          </a:p>
          <a:p>
            <a:r>
              <a:rPr lang="en-US" dirty="0"/>
              <a:t>Neural Photo Editor [Brock et al. ICLR 2017]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161B62-0E85-7843-A8E6-7825FAE2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9</a:t>
            </a:fld>
            <a:endParaRPr lang="es-E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60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38"/>
    </mc:Choice>
    <mc:Fallback xmlns="">
      <p:transition spd="slow" advTm="33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" grpId="0" animBg="1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6.1|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8.5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"/>
</p:tagLst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1931</Words>
  <Application>Microsoft Macintosh PowerPoint</Application>
  <PresentationFormat>Custom</PresentationFormat>
  <Paragraphs>531</Paragraphs>
  <Slides>70</Slides>
  <Notes>61</Notes>
  <HiddenSlides>0</HiddenSlides>
  <MMClips>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宋体</vt:lpstr>
      <vt:lpstr>Arial</vt:lpstr>
      <vt:lpstr>Avenir Book</vt:lpstr>
      <vt:lpstr>Avenir Light</vt:lpstr>
      <vt:lpstr>Calibri</vt:lpstr>
      <vt:lpstr>Cambria Math</vt:lpstr>
      <vt:lpstr>Gill Sans</vt:lpstr>
      <vt:lpstr>Helvetica</vt:lpstr>
      <vt:lpstr>Helvetica Light</vt:lpstr>
      <vt:lpstr>Helvetica Neue Medium</vt:lpstr>
      <vt:lpstr>Lucida Grande</vt:lpstr>
      <vt:lpstr>Times New Roman</vt:lpstr>
      <vt:lpstr>Tema de Office</vt:lpstr>
      <vt:lpstr>PowerPoint Presentation</vt:lpstr>
      <vt:lpstr>Image Editing with Optimization</vt:lpstr>
      <vt:lpstr>Image Editing with Optimization</vt:lpstr>
      <vt:lpstr>Learning Natural Image Manifold</vt:lpstr>
      <vt:lpstr>Changing Variables</vt:lpstr>
      <vt:lpstr>Projecting and Editing an Image</vt:lpstr>
      <vt:lpstr>Projecting and Editing an Image</vt:lpstr>
      <vt:lpstr>Projecting an Image into GAN Manifold</vt:lpstr>
      <vt:lpstr>Projecting an Image into GAN Manifold</vt:lpstr>
      <vt:lpstr>Projecting an Image into GAN Manifold</vt:lpstr>
      <vt:lpstr>Manipulating the Latent Code</vt:lpstr>
      <vt:lpstr>Post-Processing (optional)</vt:lpstr>
      <vt:lpstr>Image Editing with GANs</vt:lpstr>
      <vt:lpstr>Image Projection with GANs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Manipulating Latent code/layer (channel analysis)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Manipulating Latent code/layer (computing directions offline)</vt:lpstr>
      <vt:lpstr>Compute Δz</vt:lpstr>
      <vt:lpstr>Manipulating Latent code/layer (PCA directions)</vt:lpstr>
      <vt:lpstr>GANSpace: Discovering PCA directions</vt:lpstr>
      <vt:lpstr>GANSpace: Discovering PCA directions</vt:lpstr>
      <vt:lpstr>GANSpace: Discovering PCA directions</vt:lpstr>
      <vt:lpstr>Manipulating Latent code/layer (offline optimization)</vt:lpstr>
      <vt:lpstr>Offline optimization</vt:lpstr>
      <vt:lpstr>Offline optimization</vt:lpstr>
      <vt:lpstr>Different Ways of Using Networks 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2021-04-09T21:09:33Z</cp:lastPrinted>
  <dcterms:created xsi:type="dcterms:W3CDTF">2016-01-01T05:41:51Z</dcterms:created>
  <dcterms:modified xsi:type="dcterms:W3CDTF">2021-04-09T21:21:12Z</dcterms:modified>
</cp:coreProperties>
</file>